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72" r:id="rId5"/>
    <p:sldId id="262" r:id="rId6"/>
    <p:sldId id="263" r:id="rId7"/>
    <p:sldId id="271" r:id="rId8"/>
  </p:sldIdLst>
  <p:sldSz cx="18288000" cy="10287000"/>
  <p:notesSz cx="6797675" cy="9926638"/>
  <p:embeddedFontLst>
    <p:embeddedFont>
      <p:font typeface="HK Grotesk Bold" panose="020B0600070205080204" charset="0"/>
      <p:regular r:id="rId10"/>
    </p:embeddedFont>
    <p:embeddedFont>
      <p:font typeface="HK Grotesk Light" panose="020B0600070205080204" charset="0"/>
      <p:regular r:id="rId11"/>
    </p:embeddedFont>
    <p:embeddedFont>
      <p:font typeface="Open Sans" panose="020B0606030504020204" pitchFamily="34" charset="0"/>
      <p:regular r:id="rId12"/>
      <p:bold r:id="rId13"/>
    </p:embeddedFont>
    <p:embeddedFont>
      <p:font typeface="Open Sans Bold" panose="020B0806030504020204" charset="0"/>
      <p:regular r:id="rId14"/>
    </p:embeddedFont>
    <p:embeddedFont>
      <p:font typeface="游ゴシック" panose="020B0400000000000000" pitchFamily="50" charset="-128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407" autoAdjust="0"/>
  </p:normalViewPr>
  <p:slideViewPr>
    <p:cSldViewPr>
      <p:cViewPr varScale="1">
        <p:scale>
          <a:sx n="68" d="100"/>
          <a:sy n="68" d="100"/>
        </p:scale>
        <p:origin x="8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11F9-32C6-4743-90E2-2DEBC2804FA0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1A8EF-665A-44B5-9DFE-B1EB2300C9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49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1A8EF-665A-44B5-9DFE-B1EB2300C99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4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1A8EF-665A-44B5-9DFE-B1EB2300C99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84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1A8EF-665A-44B5-9DFE-B1EB2300C99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95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2CAE4-F9BA-913F-268C-BF15C121B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A86063F-4C8D-E91B-3033-4051704BA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CCD55A-1A78-77F2-7B26-2D91158BB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6F2D0A-281D-997F-164A-E889A930F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1A8EF-665A-44B5-9DFE-B1EB2300C99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03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1A8EF-665A-44B5-9DFE-B1EB2300C99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25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info@shigaichii.j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9400" y="5067300"/>
            <a:ext cx="4425774" cy="5219700"/>
          </a:xfrm>
          <a:prstGeom prst="rect">
            <a:avLst/>
          </a:prstGeom>
          <a:solidFill>
            <a:srgbClr val="DF682D"/>
          </a:solidFill>
        </p:spPr>
      </p:sp>
      <p:sp>
        <p:nvSpPr>
          <p:cNvPr id="3" name="AutoShape 3"/>
          <p:cNvSpPr/>
          <p:nvPr/>
        </p:nvSpPr>
        <p:spPr>
          <a:xfrm>
            <a:off x="13423612" y="0"/>
            <a:ext cx="4864388" cy="5067300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6" name="TextBox 6"/>
          <p:cNvSpPr txBox="1"/>
          <p:nvPr/>
        </p:nvSpPr>
        <p:spPr>
          <a:xfrm>
            <a:off x="7170897" y="5863576"/>
            <a:ext cx="3625825" cy="362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u="none" spc="-105" dirty="0">
                <a:solidFill>
                  <a:srgbClr val="FFFFFF"/>
                </a:solidFill>
                <a:latin typeface="HK Grotesk Bold"/>
              </a:rPr>
              <a:t>Best Ski Resort SHIGAKOGEN</a:t>
            </a:r>
          </a:p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spc="-105" dirty="0">
                <a:solidFill>
                  <a:srgbClr val="FFFFFF"/>
                </a:solidFill>
                <a:latin typeface="HK Grotesk Bold"/>
              </a:rPr>
              <a:t>&amp;</a:t>
            </a:r>
          </a:p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u="none" spc="-105" dirty="0" err="1">
                <a:solidFill>
                  <a:srgbClr val="FFFFFF"/>
                </a:solidFill>
                <a:latin typeface="HK Grotesk Bold"/>
              </a:rPr>
              <a:t>Japow</a:t>
            </a:r>
            <a:r>
              <a:rPr lang="en-US" sz="4200" u="none" spc="-105" dirty="0">
                <a:solidFill>
                  <a:srgbClr val="FFFFFF"/>
                </a:solidFill>
                <a:latin typeface="HK Grotesk Bold"/>
              </a:rPr>
              <a:t> </a:t>
            </a:r>
          </a:p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spc="-105" dirty="0">
                <a:solidFill>
                  <a:srgbClr val="FFFFFF"/>
                </a:solidFill>
                <a:latin typeface="HK Grotesk Bold"/>
              </a:rPr>
              <a:t>&amp;</a:t>
            </a:r>
          </a:p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u="none" spc="-105" dirty="0">
                <a:solidFill>
                  <a:srgbClr val="FFFFFF"/>
                </a:solidFill>
                <a:latin typeface="HK Grotesk Bold"/>
              </a:rPr>
              <a:t>Snow </a:t>
            </a:r>
            <a:r>
              <a:rPr lang="en-US" sz="4200" u="none" spc="-105" dirty="0" err="1">
                <a:solidFill>
                  <a:srgbClr val="FFFFFF"/>
                </a:solidFill>
                <a:latin typeface="HK Grotesk Bold"/>
              </a:rPr>
              <a:t>Moneky</a:t>
            </a:r>
            <a:endParaRPr lang="en-US" sz="4200" u="none" spc="-105" dirty="0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722206" y="1423376"/>
            <a:ext cx="4267200" cy="1818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u="none" spc="-105" dirty="0">
                <a:solidFill>
                  <a:srgbClr val="FFFFFF"/>
                </a:solidFill>
                <a:latin typeface="HK Grotesk Bold"/>
              </a:rPr>
              <a:t>Warm Hos</a:t>
            </a:r>
            <a:r>
              <a:rPr lang="en-US" sz="4200" spc="-105" dirty="0">
                <a:solidFill>
                  <a:srgbClr val="FFFFFF"/>
                </a:solidFill>
                <a:latin typeface="HK Grotesk Bold"/>
              </a:rPr>
              <a:t>pitality</a:t>
            </a:r>
          </a:p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u="none" spc="-105" dirty="0">
                <a:solidFill>
                  <a:srgbClr val="FFFFFF"/>
                </a:solidFill>
                <a:latin typeface="HK Grotesk Bold"/>
              </a:rPr>
              <a:t>&amp;</a:t>
            </a:r>
          </a:p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spc="-105" dirty="0">
                <a:solidFill>
                  <a:srgbClr val="FFFFFF"/>
                </a:solidFill>
                <a:latin typeface="HK Grotesk Bold"/>
              </a:rPr>
              <a:t>Great Location</a:t>
            </a:r>
            <a:endParaRPr lang="en-US" sz="4200" u="none" spc="-105" dirty="0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5077" y="1423376"/>
            <a:ext cx="6591913" cy="403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95"/>
              </a:lnSpc>
            </a:pPr>
            <a:r>
              <a:rPr lang="en-US" sz="10399" dirty="0">
                <a:solidFill>
                  <a:srgbClr val="FFFFFF"/>
                </a:solidFill>
                <a:latin typeface="HK Grotesk Bold"/>
              </a:rPr>
              <a:t>SHIGA ICHII HOTEL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38600" y="8905948"/>
            <a:ext cx="20574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79"/>
              </a:lnSpc>
              <a:spcBef>
                <a:spcPts val="2610"/>
              </a:spcBef>
            </a:pPr>
            <a:r>
              <a:rPr lang="en-US" sz="2800" b="1" dirty="0">
                <a:solidFill>
                  <a:srgbClr val="FFFFFF"/>
                </a:solidFill>
                <a:latin typeface="Open Sans"/>
              </a:rPr>
              <a:t>Proposal Document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BED47F6-0541-7C88-B5D6-33EC96B5E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-74804"/>
            <a:ext cx="6794211" cy="514210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3F41F6A-7281-0B10-BC5D-E9461B27E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73" y="5067300"/>
            <a:ext cx="3625825" cy="52197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427B746-FAA7-F734-5387-066C2DF9B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998" y="5045026"/>
            <a:ext cx="3607002" cy="52419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BF6D7E8-E588-2700-02B9-5DA3546E3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9" y="6214069"/>
            <a:ext cx="2666667" cy="266666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63F945-D74E-80E2-8EA7-483EC4009503}"/>
              </a:ext>
            </a:extLst>
          </p:cNvPr>
          <p:cNvSpPr txBox="1"/>
          <p:nvPr/>
        </p:nvSpPr>
        <p:spPr>
          <a:xfrm>
            <a:off x="575092" y="890594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Official HP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C9FA734-347F-F260-1722-2EA97B3D0E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26" y="6171752"/>
            <a:ext cx="2666667" cy="26666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522743" y="1459183"/>
            <a:ext cx="8765257" cy="8827817"/>
          </a:xfrm>
          <a:prstGeom prst="rect">
            <a:avLst/>
          </a:prstGeom>
          <a:solidFill>
            <a:srgbClr val="FFC924"/>
          </a:solidFill>
        </p:spPr>
      </p:sp>
      <p:grpSp>
        <p:nvGrpSpPr>
          <p:cNvPr id="3" name="Group 3"/>
          <p:cNvGrpSpPr/>
          <p:nvPr/>
        </p:nvGrpSpPr>
        <p:grpSpPr>
          <a:xfrm>
            <a:off x="10210800" y="1633444"/>
            <a:ext cx="7811973" cy="9058501"/>
            <a:chOff x="-658436" y="1082025"/>
            <a:chExt cx="10415963" cy="12078002"/>
          </a:xfrm>
        </p:grpSpPr>
        <p:sp>
          <p:nvSpPr>
            <p:cNvPr id="4" name="TextBox 4"/>
            <p:cNvSpPr txBox="1"/>
            <p:nvPr/>
          </p:nvSpPr>
          <p:spPr>
            <a:xfrm>
              <a:off x="-658436" y="1082025"/>
              <a:ext cx="10415963" cy="17309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10295"/>
                </a:lnSpc>
                <a:spcBef>
                  <a:spcPct val="0"/>
                </a:spcBef>
              </a:pPr>
              <a:r>
                <a:rPr lang="en-US" sz="8000" dirty="0">
                  <a:solidFill>
                    <a:srgbClr val="FFFFFF"/>
                  </a:solidFill>
                  <a:latin typeface="HK Grotesk Bold"/>
                </a:rPr>
                <a:t>Best</a:t>
              </a:r>
              <a:r>
                <a:rPr lang="en-US" sz="8000" u="none" dirty="0">
                  <a:solidFill>
                    <a:srgbClr val="FFFFFF"/>
                  </a:solidFill>
                  <a:latin typeface="HK Grotesk Bold"/>
                </a:rPr>
                <a:t> Stay for ski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62364" y="2932525"/>
              <a:ext cx="6652979" cy="10227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09"/>
                </a:lnSpc>
                <a:spcBef>
                  <a:spcPts val="1956"/>
                </a:spcBef>
              </a:pP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Shiga </a:t>
              </a:r>
              <a:r>
                <a:rPr lang="en-US" sz="1799" dirty="0" err="1">
                  <a:solidFill>
                    <a:srgbClr val="191769"/>
                  </a:solidFill>
                  <a:latin typeface="Open Sans"/>
                </a:rPr>
                <a:t>Ichii</a:t>
              </a: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 Hotel is located in Ichinose where is center of </a:t>
              </a:r>
              <a:r>
                <a:rPr lang="en-US" sz="1799" dirty="0" err="1">
                  <a:solidFill>
                    <a:srgbClr val="191769"/>
                  </a:solidFill>
                  <a:latin typeface="Open Sans"/>
                </a:rPr>
                <a:t>Shigakogen</a:t>
              </a: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. </a:t>
              </a:r>
            </a:p>
            <a:p>
              <a:pPr algn="l">
                <a:lnSpc>
                  <a:spcPts val="2609"/>
                </a:lnSpc>
                <a:spcBef>
                  <a:spcPts val="1956"/>
                </a:spcBef>
              </a:pPr>
              <a:r>
                <a:rPr lang="en-US" dirty="0">
                  <a:solidFill>
                    <a:srgbClr val="191769"/>
                  </a:solidFill>
                  <a:latin typeface="Open Sans"/>
                </a:rPr>
                <a:t>! Selection 6 Points !</a:t>
              </a:r>
              <a:br>
                <a:rPr lang="en-US" dirty="0">
                  <a:solidFill>
                    <a:srgbClr val="191769"/>
                  </a:solidFill>
                  <a:latin typeface="Open Sans"/>
                </a:rPr>
              </a:br>
              <a:r>
                <a:rPr lang="en-US" dirty="0">
                  <a:solidFill>
                    <a:srgbClr val="191769"/>
                  </a:solidFill>
                  <a:latin typeface="Open Sans"/>
                </a:rPr>
                <a:t>1. Great Location </a:t>
              </a:r>
              <a:br>
                <a:rPr lang="en-US" dirty="0">
                  <a:solidFill>
                    <a:srgbClr val="191769"/>
                  </a:solidFill>
                  <a:latin typeface="Open Sans"/>
                </a:rPr>
              </a:br>
              <a:r>
                <a:rPr lang="en-US" dirty="0">
                  <a:solidFill>
                    <a:srgbClr val="191769"/>
                  </a:solidFill>
                  <a:latin typeface="Open Sans"/>
                </a:rPr>
                <a:t>30 seconds to Bus Stop “Ichinose”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1 min to Ski Area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2. Service 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Ski School English Speakers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High grade - Ski gear Rental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3. After Ski Contents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Only 1min to Bar / Izakaya / Yakiniku etc..</a:t>
              </a:r>
            </a:p>
            <a:p>
              <a:pPr algn="l">
                <a:lnSpc>
                  <a:spcPts val="2609"/>
                </a:lnSpc>
                <a:spcBef>
                  <a:spcPts val="1956"/>
                </a:spcBef>
              </a:pP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4. English speakers Guest Relation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Arrange the Ski &amp; Snow Monkey Tour </a:t>
              </a:r>
            </a:p>
            <a:p>
              <a:pPr algn="l">
                <a:lnSpc>
                  <a:spcPts val="2609"/>
                </a:lnSpc>
                <a:spcBef>
                  <a:spcPts val="1956"/>
                </a:spcBef>
              </a:pP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5. Best Rate in </a:t>
              </a:r>
              <a:r>
                <a:rPr lang="en-US" sz="1799" dirty="0" err="1">
                  <a:solidFill>
                    <a:srgbClr val="191769"/>
                  </a:solidFill>
                  <a:latin typeface="Open Sans"/>
                </a:rPr>
                <a:t>Shigakogen</a:t>
              </a:r>
              <a:endParaRPr lang="en-US" sz="1799" dirty="0">
                <a:solidFill>
                  <a:srgbClr val="191769"/>
                </a:solidFill>
                <a:latin typeface="Open Sans"/>
              </a:endParaRPr>
            </a:p>
            <a:p>
              <a:pPr algn="l">
                <a:lnSpc>
                  <a:spcPts val="2609"/>
                </a:lnSpc>
                <a:spcBef>
                  <a:spcPts val="1956"/>
                </a:spcBef>
              </a:pP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6. Good Facilities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Laundry Service / </a:t>
              </a:r>
              <a:r>
                <a:rPr lang="en-US" sz="1799" dirty="0" err="1">
                  <a:solidFill>
                    <a:srgbClr val="191769"/>
                  </a:solidFill>
                  <a:latin typeface="Open Sans"/>
                </a:rPr>
                <a:t>Souvnior</a:t>
              </a: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 Shop / Bar </a:t>
              </a:r>
              <a:r>
                <a:rPr lang="en-US" sz="1799" dirty="0" err="1">
                  <a:solidFill>
                    <a:srgbClr val="191769"/>
                  </a:solidFill>
                  <a:latin typeface="Open Sans"/>
                </a:rPr>
                <a:t>etc</a:t>
              </a: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…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5361" y="521141"/>
            <a:ext cx="11639039" cy="682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661"/>
              </a:lnSpc>
              <a:spcBef>
                <a:spcPct val="0"/>
              </a:spcBef>
            </a:pPr>
            <a:r>
              <a:rPr lang="en-US" sz="6000" u="sng" spc="-104" dirty="0">
                <a:solidFill>
                  <a:srgbClr val="FFFFFF"/>
                </a:solidFill>
                <a:latin typeface="HK Grotesk Bold"/>
              </a:rPr>
              <a:t>Why you choose Shiga </a:t>
            </a:r>
            <a:r>
              <a:rPr lang="en-US" sz="6000" u="sng" spc="-104" dirty="0" err="1">
                <a:solidFill>
                  <a:srgbClr val="FFFFFF"/>
                </a:solidFill>
                <a:latin typeface="HK Grotesk Bold"/>
              </a:rPr>
              <a:t>Ichii</a:t>
            </a:r>
            <a:r>
              <a:rPr lang="en-US" sz="6000" u="sng" spc="-104" dirty="0">
                <a:solidFill>
                  <a:srgbClr val="FFFFFF"/>
                </a:solidFill>
                <a:latin typeface="HK Grotesk Bold"/>
              </a:rPr>
              <a:t> Hotel 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1A37C93-60DD-F835-A828-D6CF0CD52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2" y="1678840"/>
            <a:ext cx="3962400" cy="29724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05CEEA8-0EE3-1BF0-95CD-15E17C47A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61" y="1678840"/>
            <a:ext cx="3957624" cy="297998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900A7A0-685C-9CB9-1CAB-3F50F29EAC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2" y="4651311"/>
            <a:ext cx="3940615" cy="283856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5418A3C-AF97-6CE3-65F1-C4C9AD5321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15" y="4659412"/>
            <a:ext cx="3981070" cy="283856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8BA7C12-7AA4-A3D6-8215-AA265EE330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9" y="7489879"/>
            <a:ext cx="3904232" cy="245175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767AEAE-E2CB-07E6-48B6-B103D94FD7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15" y="7489879"/>
            <a:ext cx="3981070" cy="24517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9873454" y="5143500"/>
            <a:ext cx="4207273" cy="5143500"/>
          </a:xfrm>
          <a:prstGeom prst="rect">
            <a:avLst/>
          </a:prstGeom>
          <a:solidFill>
            <a:srgbClr val="DF682D"/>
          </a:solidFill>
        </p:spPr>
      </p:sp>
      <p:sp>
        <p:nvSpPr>
          <p:cNvPr id="7" name="AutoShape 7"/>
          <p:cNvSpPr/>
          <p:nvPr/>
        </p:nvSpPr>
        <p:spPr>
          <a:xfrm>
            <a:off x="5666181" y="0"/>
            <a:ext cx="4207273" cy="5143500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8" name="TextBox 8"/>
          <p:cNvSpPr txBox="1"/>
          <p:nvPr/>
        </p:nvSpPr>
        <p:spPr>
          <a:xfrm>
            <a:off x="762000" y="4195291"/>
            <a:ext cx="4991100" cy="189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27"/>
              </a:lnSpc>
              <a:spcBef>
                <a:spcPct val="0"/>
              </a:spcBef>
            </a:pPr>
            <a:r>
              <a:rPr lang="en-US" sz="7300" dirty="0">
                <a:solidFill>
                  <a:srgbClr val="FFFFFF"/>
                </a:solidFill>
                <a:latin typeface="HK Grotesk Bold"/>
              </a:rPr>
              <a:t>Shiga </a:t>
            </a:r>
            <a:r>
              <a:rPr lang="en-US" sz="7300" dirty="0" err="1">
                <a:solidFill>
                  <a:srgbClr val="FFFFFF"/>
                </a:solidFill>
                <a:latin typeface="HK Grotesk Bold"/>
              </a:rPr>
              <a:t>Ichii</a:t>
            </a:r>
            <a:r>
              <a:rPr lang="en-US" sz="7300" dirty="0">
                <a:solidFill>
                  <a:srgbClr val="FFFFFF"/>
                </a:solidFill>
                <a:latin typeface="HK Grotesk Bold"/>
              </a:rPr>
              <a:t> Hotel </a:t>
            </a:r>
            <a:r>
              <a:rPr lang="en-US" sz="7300" u="none" dirty="0">
                <a:solidFill>
                  <a:srgbClr val="FFFFFF"/>
                </a:solidFill>
                <a:latin typeface="HK Grotesk Bold"/>
              </a:rPr>
              <a:t>Tips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4080727" y="0"/>
            <a:ext cx="4207273" cy="5143500"/>
          </a:xfrm>
          <a:prstGeom prst="rect">
            <a:avLst/>
          </a:prstGeom>
          <a:solidFill>
            <a:srgbClr val="FFC924"/>
          </a:solidFill>
        </p:spPr>
      </p:sp>
      <p:grpSp>
        <p:nvGrpSpPr>
          <p:cNvPr id="13" name="Group 13"/>
          <p:cNvGrpSpPr/>
          <p:nvPr/>
        </p:nvGrpSpPr>
        <p:grpSpPr>
          <a:xfrm>
            <a:off x="6359980" y="942435"/>
            <a:ext cx="2850312" cy="2999758"/>
            <a:chOff x="0" y="-19051"/>
            <a:chExt cx="3800416" cy="399967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1"/>
              <a:ext cx="3713120" cy="1836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84"/>
                </a:lnSpc>
              </a:pPr>
              <a:r>
                <a:rPr lang="en-US" sz="2800" spc="-70" dirty="0">
                  <a:solidFill>
                    <a:srgbClr val="FFFFFF"/>
                  </a:solidFill>
                  <a:latin typeface="HK Grotesk Bold"/>
                </a:rPr>
                <a:t>Traditional Japanese Tatami Room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7296" y="1928781"/>
              <a:ext cx="3713120" cy="2051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"/>
                </a:rPr>
                <a:t>Total 50 Rooms </a:t>
              </a:r>
            </a:p>
            <a:p>
              <a:pPr algn="l">
                <a:lnSpc>
                  <a:spcPts val="19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"/>
                </a:rPr>
                <a:t>In detail, 36 room with Bath room and all room with washer toilet.</a:t>
              </a:r>
            </a:p>
            <a:p>
              <a:pPr algn="l">
                <a:lnSpc>
                  <a:spcPts val="19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"/>
                </a:rPr>
                <a:t>Most of rooms are mountain and city view.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584671" y="6546745"/>
            <a:ext cx="2784840" cy="2389737"/>
            <a:chOff x="0" y="-19049"/>
            <a:chExt cx="3713120" cy="318631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19049"/>
              <a:ext cx="3713120" cy="605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84"/>
                </a:lnSpc>
              </a:pPr>
              <a:r>
                <a:rPr lang="en-US" sz="2800" spc="-70" dirty="0">
                  <a:solidFill>
                    <a:srgbClr val="FFFFFF"/>
                  </a:solidFill>
                  <a:latin typeface="HK Grotesk Bold"/>
                </a:rPr>
                <a:t>Onsen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115422"/>
              <a:ext cx="3713120" cy="2051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"/>
                </a:rPr>
                <a:t>Man-made Onsen. </a:t>
              </a:r>
            </a:p>
            <a:p>
              <a:pPr algn="l">
                <a:lnSpc>
                  <a:spcPts val="19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"/>
                </a:rPr>
                <a:t>Great reputation from guest. </a:t>
              </a:r>
            </a:p>
            <a:p>
              <a:pPr algn="l">
                <a:lnSpc>
                  <a:spcPts val="19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"/>
                </a:rPr>
                <a:t>It is good for your tired body and encourage to have a good rest.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401800" y="942435"/>
            <a:ext cx="3581400" cy="3658458"/>
            <a:chOff x="0" y="-19049"/>
            <a:chExt cx="3713120" cy="4877941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9049"/>
              <a:ext cx="3713120" cy="605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84"/>
                </a:lnSpc>
              </a:pPr>
              <a:r>
                <a:rPr lang="en-US" sz="2800" spc="-70" dirty="0">
                  <a:solidFill>
                    <a:srgbClr val="191769"/>
                  </a:solidFill>
                  <a:latin typeface="HK Grotesk Bold"/>
                </a:rPr>
                <a:t>Meals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11970"/>
              <a:ext cx="3713120" cy="3746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dirty="0">
                  <a:solidFill>
                    <a:srgbClr val="191769"/>
                  </a:solidFill>
                  <a:latin typeface="Open Sans"/>
                </a:rPr>
                <a:t>Two Chefs provide best meals in </a:t>
              </a:r>
              <a:r>
                <a:rPr lang="en-US" dirty="0" err="1">
                  <a:solidFill>
                    <a:srgbClr val="191769"/>
                  </a:solidFill>
                  <a:latin typeface="Open Sans"/>
                </a:rPr>
                <a:t>Shigakogen</a:t>
              </a:r>
              <a:r>
                <a:rPr lang="en-US" dirty="0">
                  <a:solidFill>
                    <a:srgbClr val="191769"/>
                  </a:solidFill>
                  <a:latin typeface="Open Sans"/>
                </a:rPr>
                <a:t>. </a:t>
              </a:r>
            </a:p>
            <a:p>
              <a:pPr algn="l">
                <a:lnSpc>
                  <a:spcPts val="1960"/>
                </a:lnSpc>
              </a:pPr>
              <a:r>
                <a:rPr lang="en-US" dirty="0">
                  <a:solidFill>
                    <a:srgbClr val="191769"/>
                  </a:solidFill>
                  <a:latin typeface="Open Sans"/>
                </a:rPr>
                <a:t>Normally Buffet Style with combine Japanese / Western and Chinese. </a:t>
              </a:r>
            </a:p>
            <a:p>
              <a:pPr algn="l">
                <a:lnSpc>
                  <a:spcPts val="1960"/>
                </a:lnSpc>
              </a:pPr>
              <a:endParaRPr lang="en-US" dirty="0">
                <a:solidFill>
                  <a:srgbClr val="191769"/>
                </a:solidFill>
                <a:latin typeface="Open Sans"/>
              </a:endParaRPr>
            </a:p>
            <a:p>
              <a:pPr algn="l">
                <a:lnSpc>
                  <a:spcPts val="1960"/>
                </a:lnSpc>
              </a:pPr>
              <a:r>
                <a:rPr lang="en-US" dirty="0" err="1">
                  <a:solidFill>
                    <a:srgbClr val="191769"/>
                  </a:solidFill>
                  <a:latin typeface="Open Sans"/>
                </a:rPr>
                <a:t>Café&amp;Bar</a:t>
              </a:r>
              <a:r>
                <a:rPr lang="ja-JP" altLang="en-US" dirty="0">
                  <a:solidFill>
                    <a:srgbClr val="191769"/>
                  </a:solidFill>
                  <a:latin typeface="Open Sans"/>
                </a:rPr>
                <a:t>　</a:t>
              </a:r>
              <a:r>
                <a:rPr lang="en-US" altLang="ja-JP" dirty="0">
                  <a:solidFill>
                    <a:srgbClr val="191769"/>
                  </a:solidFill>
                  <a:latin typeface="Open Sans"/>
                </a:rPr>
                <a:t>New Open !!</a:t>
              </a:r>
            </a:p>
            <a:p>
              <a:pPr algn="l">
                <a:lnSpc>
                  <a:spcPts val="1960"/>
                </a:lnSpc>
              </a:pPr>
              <a:r>
                <a:rPr lang="en-US" dirty="0" err="1">
                  <a:solidFill>
                    <a:srgbClr val="191769"/>
                  </a:solidFill>
                  <a:latin typeface="Open Sans"/>
                </a:rPr>
                <a:t>Ausutrilian</a:t>
              </a:r>
              <a:r>
                <a:rPr lang="en-US" dirty="0">
                  <a:solidFill>
                    <a:srgbClr val="191769"/>
                  </a:solidFill>
                  <a:latin typeface="Open Sans"/>
                </a:rPr>
                <a:t> runs bar. They serve alcohol and snack, so you can enjoy night life in my hotel.</a:t>
              </a:r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A324FD0A-1708-5C3A-939F-449E0D995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53" y="0"/>
            <a:ext cx="4207273" cy="51435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C86F1C9-2759-3258-1648-E102124AF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81" y="5143500"/>
            <a:ext cx="4207271" cy="51435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7D12509-80FB-E427-557A-B436532A5D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726" y="5143500"/>
            <a:ext cx="420727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843987-7ECB-5255-441F-F8C204820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FCCBE602-F4EB-6E02-D15E-0ED8ECB802DA}"/>
              </a:ext>
            </a:extLst>
          </p:cNvPr>
          <p:cNvSpPr txBox="1"/>
          <p:nvPr/>
        </p:nvSpPr>
        <p:spPr>
          <a:xfrm>
            <a:off x="533400" y="571500"/>
            <a:ext cx="17449800" cy="973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27"/>
              </a:lnSpc>
              <a:spcBef>
                <a:spcPct val="0"/>
              </a:spcBef>
            </a:pPr>
            <a:r>
              <a:rPr lang="en-US" sz="7300" dirty="0">
                <a:solidFill>
                  <a:srgbClr val="FFFFFF"/>
                </a:solidFill>
                <a:latin typeface="HK Grotesk Bold"/>
              </a:rPr>
              <a:t>Shiga </a:t>
            </a:r>
            <a:r>
              <a:rPr lang="en-US" sz="7300" dirty="0" err="1">
                <a:solidFill>
                  <a:srgbClr val="FFFFFF"/>
                </a:solidFill>
                <a:latin typeface="HK Grotesk Bold"/>
              </a:rPr>
              <a:t>Ichii</a:t>
            </a:r>
            <a:r>
              <a:rPr lang="en-US" sz="7300" dirty="0">
                <a:solidFill>
                  <a:srgbClr val="FFFFFF"/>
                </a:solidFill>
                <a:latin typeface="HK Grotesk Bold"/>
              </a:rPr>
              <a:t> Hotel </a:t>
            </a:r>
            <a:r>
              <a:rPr lang="en-US" sz="7300" u="none" dirty="0">
                <a:solidFill>
                  <a:srgbClr val="FFFFFF"/>
                </a:solidFill>
                <a:latin typeface="HK Grotesk Bold"/>
              </a:rPr>
              <a:t>Service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43DB2362-5359-EC5D-A4DB-D0EFE1FDF6B1}"/>
              </a:ext>
            </a:extLst>
          </p:cNvPr>
          <p:cNvSpPr/>
          <p:nvPr/>
        </p:nvSpPr>
        <p:spPr>
          <a:xfrm>
            <a:off x="322385" y="4152900"/>
            <a:ext cx="4207273" cy="5143500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4F806AD8-C9D8-6CB3-5B24-B5ECD880700F}"/>
              </a:ext>
            </a:extLst>
          </p:cNvPr>
          <p:cNvSpPr/>
          <p:nvPr/>
        </p:nvSpPr>
        <p:spPr>
          <a:xfrm>
            <a:off x="4794879" y="4152900"/>
            <a:ext cx="4207273" cy="5143500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6F01C2B6-E5C8-4BC3-E004-9D4C4425AC0D}"/>
              </a:ext>
            </a:extLst>
          </p:cNvPr>
          <p:cNvSpPr/>
          <p:nvPr/>
        </p:nvSpPr>
        <p:spPr>
          <a:xfrm>
            <a:off x="9267373" y="4152900"/>
            <a:ext cx="4207273" cy="5143500"/>
          </a:xfrm>
          <a:prstGeom prst="rect">
            <a:avLst/>
          </a:prstGeom>
          <a:solidFill>
            <a:srgbClr val="DF682D"/>
          </a:solidFill>
        </p:spPr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76FAF786-A222-0E88-0C5F-998514DD36AE}"/>
              </a:ext>
            </a:extLst>
          </p:cNvPr>
          <p:cNvSpPr/>
          <p:nvPr/>
        </p:nvSpPr>
        <p:spPr>
          <a:xfrm>
            <a:off x="13775927" y="4152900"/>
            <a:ext cx="4207273" cy="5143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A92EE329-E575-460D-0225-5AEEC79B4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8" y="2781300"/>
            <a:ext cx="3743325" cy="12192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6E07F76-6010-8079-7A47-ACFE9E866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07" y="1949450"/>
            <a:ext cx="2600816" cy="205105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E0FC49CD-CBA4-5F9A-0C6D-3C3A5D872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0" y="1642343"/>
            <a:ext cx="2412753" cy="2325919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039EB55-DF69-1B31-732F-7591D60F2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708578"/>
            <a:ext cx="1972783" cy="2214101"/>
          </a:xfrm>
          <a:prstGeom prst="rect">
            <a:avLst/>
          </a:prstGeom>
        </p:spPr>
      </p:pic>
      <p:grpSp>
        <p:nvGrpSpPr>
          <p:cNvPr id="35" name="Group 13">
            <a:extLst>
              <a:ext uri="{FF2B5EF4-FFF2-40B4-BE49-F238E27FC236}">
                <a16:creationId xmlns:a16="http://schemas.microsoft.com/office/drawing/2014/main" id="{0D0C6B93-F0DB-8300-D470-AC584113D055}"/>
              </a:ext>
            </a:extLst>
          </p:cNvPr>
          <p:cNvGrpSpPr/>
          <p:nvPr/>
        </p:nvGrpSpPr>
        <p:grpSpPr>
          <a:xfrm>
            <a:off x="554358" y="4381500"/>
            <a:ext cx="3478658" cy="3914418"/>
            <a:chOff x="0" y="-19051"/>
            <a:chExt cx="3713120" cy="3313945"/>
          </a:xfrm>
        </p:grpSpPr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FB0C59D0-27AD-9A4B-694A-6DF80094FE25}"/>
                </a:ext>
              </a:extLst>
            </p:cNvPr>
            <p:cNvSpPr txBox="1"/>
            <p:nvPr/>
          </p:nvSpPr>
          <p:spPr>
            <a:xfrm>
              <a:off x="0" y="-19051"/>
              <a:ext cx="3713120" cy="814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84"/>
                </a:lnSpc>
              </a:pPr>
              <a:r>
                <a:rPr lang="en-US" sz="4000" spc="-70" dirty="0">
                  <a:solidFill>
                    <a:srgbClr val="FFFFFF"/>
                  </a:solidFill>
                  <a:latin typeface="HK Grotesk Bold"/>
                </a:rPr>
                <a:t>International Ski School</a:t>
              </a: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D658E034-4D65-9ED6-BB09-05A3E8A4E6BE}"/>
                </a:ext>
              </a:extLst>
            </p:cNvPr>
            <p:cNvSpPr txBox="1"/>
            <p:nvPr/>
          </p:nvSpPr>
          <p:spPr>
            <a:xfrm>
              <a:off x="0" y="741372"/>
              <a:ext cx="3713120" cy="2553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altLang="ja-JP" sz="2800" b="1" dirty="0"/>
                <a:t>Professional Ski and Snowboard lessons for all abilities</a:t>
              </a:r>
            </a:p>
            <a:p>
              <a:endParaRPr lang="en-US" altLang="ja-JP" sz="2800" b="1" dirty="0"/>
            </a:p>
            <a:p>
              <a:r>
                <a:rPr lang="en-US" altLang="ja-JP" sz="2800" b="1" dirty="0"/>
                <a:t>8 foreigners instructors will always stay in Shiga </a:t>
              </a:r>
              <a:r>
                <a:rPr lang="en-US" altLang="ja-JP" sz="2800" b="1" dirty="0" err="1"/>
                <a:t>Ichii</a:t>
              </a:r>
              <a:r>
                <a:rPr lang="en-US" altLang="ja-JP" sz="2800" b="1" dirty="0"/>
                <a:t> Hotel.</a:t>
              </a:r>
              <a:endParaRPr lang="en-US" altLang="ja-JP" sz="2800" dirty="0"/>
            </a:p>
          </p:txBody>
        </p:sp>
      </p:grpSp>
      <p:grpSp>
        <p:nvGrpSpPr>
          <p:cNvPr id="38" name="Group 13">
            <a:extLst>
              <a:ext uri="{FF2B5EF4-FFF2-40B4-BE49-F238E27FC236}">
                <a16:creationId xmlns:a16="http://schemas.microsoft.com/office/drawing/2014/main" id="{476395C2-70DF-B682-C613-AFFDE1563200}"/>
              </a:ext>
            </a:extLst>
          </p:cNvPr>
          <p:cNvGrpSpPr/>
          <p:nvPr/>
        </p:nvGrpSpPr>
        <p:grpSpPr>
          <a:xfrm>
            <a:off x="5159186" y="4381500"/>
            <a:ext cx="3478658" cy="4776193"/>
            <a:chOff x="0" y="-19051"/>
            <a:chExt cx="3713120" cy="4043524"/>
          </a:xfrm>
        </p:grpSpPr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54AA34DA-33D3-E30D-1CA4-36D78534DB5F}"/>
                </a:ext>
              </a:extLst>
            </p:cNvPr>
            <p:cNvSpPr txBox="1"/>
            <p:nvPr/>
          </p:nvSpPr>
          <p:spPr>
            <a:xfrm>
              <a:off x="0" y="-19051"/>
              <a:ext cx="3713120" cy="814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84"/>
                </a:lnSpc>
              </a:pPr>
              <a:r>
                <a:rPr lang="en-US" sz="4000" spc="-70" dirty="0">
                  <a:solidFill>
                    <a:srgbClr val="FFFFFF"/>
                  </a:solidFill>
                  <a:latin typeface="HK Grotesk Bold"/>
                </a:rPr>
                <a:t>International Café &amp; Bar</a:t>
              </a:r>
            </a:p>
          </p:txBody>
        </p:sp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id="{B2C06628-50B6-9E48-4413-89B15BA7F22C}"/>
                </a:ext>
              </a:extLst>
            </p:cNvPr>
            <p:cNvSpPr txBox="1"/>
            <p:nvPr/>
          </p:nvSpPr>
          <p:spPr>
            <a:xfrm>
              <a:off x="0" y="741372"/>
              <a:ext cx="3713120" cy="328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altLang="ja-JP" sz="2800" b="1" dirty="0"/>
                <a:t>The Only the place where foreigners operate the bar in </a:t>
              </a:r>
              <a:r>
                <a:rPr lang="en-US" altLang="ja-JP" sz="2800" b="1" dirty="0" err="1"/>
                <a:t>Shigakogen</a:t>
              </a:r>
              <a:r>
                <a:rPr lang="en-US" altLang="ja-JP" sz="2800" b="1" dirty="0"/>
                <a:t>. </a:t>
              </a:r>
            </a:p>
            <a:p>
              <a:endParaRPr lang="en-US" altLang="ja-JP" sz="2800" b="1" dirty="0"/>
            </a:p>
            <a:p>
              <a:r>
                <a:rPr lang="en-US" altLang="ja-JP" sz="2800" b="1" dirty="0"/>
                <a:t>Beer / Wine / Snack etc..</a:t>
              </a:r>
            </a:p>
            <a:p>
              <a:r>
                <a:rPr lang="en-US" altLang="ja-JP" sz="2800" b="1" dirty="0"/>
                <a:t>Regularly held event like Karaoke night etc..</a:t>
              </a:r>
            </a:p>
          </p:txBody>
        </p:sp>
      </p:grpSp>
      <p:grpSp>
        <p:nvGrpSpPr>
          <p:cNvPr id="41" name="Group 13">
            <a:extLst>
              <a:ext uri="{FF2B5EF4-FFF2-40B4-BE49-F238E27FC236}">
                <a16:creationId xmlns:a16="http://schemas.microsoft.com/office/drawing/2014/main" id="{CB8F653A-DAC4-3DD7-5C9A-1F0A8468E6E9}"/>
              </a:ext>
            </a:extLst>
          </p:cNvPr>
          <p:cNvGrpSpPr/>
          <p:nvPr/>
        </p:nvGrpSpPr>
        <p:grpSpPr>
          <a:xfrm>
            <a:off x="9631680" y="4381500"/>
            <a:ext cx="3478658" cy="3914418"/>
            <a:chOff x="0" y="-19051"/>
            <a:chExt cx="3713120" cy="3313946"/>
          </a:xfrm>
        </p:grpSpPr>
        <p:sp>
          <p:nvSpPr>
            <p:cNvPr id="42" name="TextBox 14">
              <a:extLst>
                <a:ext uri="{FF2B5EF4-FFF2-40B4-BE49-F238E27FC236}">
                  <a16:creationId xmlns:a16="http://schemas.microsoft.com/office/drawing/2014/main" id="{AACC5ECF-8AF2-2986-268C-8A3184324B97}"/>
                </a:ext>
              </a:extLst>
            </p:cNvPr>
            <p:cNvSpPr txBox="1"/>
            <p:nvPr/>
          </p:nvSpPr>
          <p:spPr>
            <a:xfrm>
              <a:off x="0" y="-19051"/>
              <a:ext cx="3713120" cy="814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84"/>
                </a:lnSpc>
              </a:pPr>
              <a:r>
                <a:rPr lang="en-US" sz="4000" spc="-70" dirty="0">
                  <a:solidFill>
                    <a:srgbClr val="FFFFFF"/>
                  </a:solidFill>
                  <a:latin typeface="HK Grotesk Bold"/>
                </a:rPr>
                <a:t>International Ski Rental</a:t>
              </a:r>
            </a:p>
          </p:txBody>
        </p:sp>
        <p:sp>
          <p:nvSpPr>
            <p:cNvPr id="43" name="TextBox 15">
              <a:extLst>
                <a:ext uri="{FF2B5EF4-FFF2-40B4-BE49-F238E27FC236}">
                  <a16:creationId xmlns:a16="http://schemas.microsoft.com/office/drawing/2014/main" id="{72F6C63B-CB5B-132E-E9B1-AE798748B0C6}"/>
                </a:ext>
              </a:extLst>
            </p:cNvPr>
            <p:cNvSpPr txBox="1"/>
            <p:nvPr/>
          </p:nvSpPr>
          <p:spPr>
            <a:xfrm>
              <a:off x="0" y="741372"/>
              <a:ext cx="3713120" cy="255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altLang="ja-JP" sz="2800" b="1" dirty="0"/>
                <a:t>The Only the place where foreigners operate ski rental shop in </a:t>
              </a:r>
              <a:r>
                <a:rPr lang="en-US" altLang="ja-JP" sz="2800" b="1" dirty="0" err="1"/>
                <a:t>Shigakogen</a:t>
              </a:r>
              <a:r>
                <a:rPr lang="en-US" altLang="ja-JP" sz="2800" b="1" dirty="0"/>
                <a:t>. </a:t>
              </a:r>
            </a:p>
            <a:p>
              <a:endParaRPr lang="en-US" altLang="ja-JP" sz="2800" b="1" dirty="0"/>
            </a:p>
            <a:p>
              <a:r>
                <a:rPr lang="en-US" altLang="ja-JP" sz="2800" b="1" dirty="0"/>
                <a:t>Every gear is high level with great price</a:t>
              </a:r>
            </a:p>
          </p:txBody>
        </p:sp>
      </p:grpSp>
      <p:grpSp>
        <p:nvGrpSpPr>
          <p:cNvPr id="44" name="Group 13">
            <a:extLst>
              <a:ext uri="{FF2B5EF4-FFF2-40B4-BE49-F238E27FC236}">
                <a16:creationId xmlns:a16="http://schemas.microsoft.com/office/drawing/2014/main" id="{9F4866D7-8205-1E28-83D2-5E023BD62A09}"/>
              </a:ext>
            </a:extLst>
          </p:cNvPr>
          <p:cNvGrpSpPr/>
          <p:nvPr/>
        </p:nvGrpSpPr>
        <p:grpSpPr>
          <a:xfrm>
            <a:off x="14140234" y="4385204"/>
            <a:ext cx="3478658" cy="3146887"/>
            <a:chOff x="0" y="-19051"/>
            <a:chExt cx="3713120" cy="2664155"/>
          </a:xfrm>
        </p:grpSpPr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43014ACB-D200-52A9-1E22-B5C8DA14C6F1}"/>
                </a:ext>
              </a:extLst>
            </p:cNvPr>
            <p:cNvSpPr txBox="1"/>
            <p:nvPr/>
          </p:nvSpPr>
          <p:spPr>
            <a:xfrm>
              <a:off x="0" y="-19051"/>
              <a:ext cx="3713120" cy="1204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84"/>
                </a:lnSpc>
              </a:pPr>
              <a:r>
                <a:rPr lang="en-US" sz="4000" spc="-70" dirty="0">
                  <a:solidFill>
                    <a:srgbClr val="FFFFFF"/>
                  </a:solidFill>
                  <a:latin typeface="HK Grotesk Bold"/>
                </a:rPr>
                <a:t>Land operator service in </a:t>
              </a:r>
              <a:r>
                <a:rPr lang="en-US" sz="4000" spc="-70" dirty="0" err="1">
                  <a:solidFill>
                    <a:srgbClr val="FFFFFF"/>
                  </a:solidFill>
                  <a:latin typeface="HK Grotesk Bold"/>
                </a:rPr>
                <a:t>Shigakogen</a:t>
              </a:r>
              <a:endParaRPr lang="en-US" sz="4000" spc="-70" dirty="0">
                <a:solidFill>
                  <a:srgbClr val="FFFFFF"/>
                </a:solidFill>
                <a:latin typeface="HK Grotesk Bold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D7FA557-0122-E54B-1B5F-9F271BD004D0}"/>
                </a:ext>
              </a:extLst>
            </p:cNvPr>
            <p:cNvSpPr txBox="1"/>
            <p:nvPr/>
          </p:nvSpPr>
          <p:spPr>
            <a:xfrm>
              <a:off x="0" y="1185947"/>
              <a:ext cx="3713120" cy="1459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altLang="ja-JP" sz="2800" b="1" dirty="0"/>
                <a:t>Arrange Snow Monkey Bus tour / The biggest Food Area (IEON mall) / Other winter </a:t>
              </a:r>
              <a:r>
                <a:rPr lang="en-US" altLang="ja-JP" sz="2800" b="1" dirty="0" err="1"/>
                <a:t>activites</a:t>
              </a:r>
              <a:endParaRPr lang="en-US" altLang="ja-JP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068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59183"/>
            <a:ext cx="8765257" cy="8827817"/>
          </a:xfrm>
          <a:prstGeom prst="rect">
            <a:avLst/>
          </a:prstGeom>
          <a:solidFill>
            <a:srgbClr val="FDCBDF"/>
          </a:solidFill>
        </p:spPr>
      </p:sp>
      <p:grpSp>
        <p:nvGrpSpPr>
          <p:cNvPr id="4" name="Group 4"/>
          <p:cNvGrpSpPr/>
          <p:nvPr/>
        </p:nvGrpSpPr>
        <p:grpSpPr>
          <a:xfrm>
            <a:off x="1295507" y="3181517"/>
            <a:ext cx="6174242" cy="5791629"/>
            <a:chOff x="-1" y="28575"/>
            <a:chExt cx="8232322" cy="7722171"/>
          </a:xfrm>
        </p:grpSpPr>
        <p:sp>
          <p:nvSpPr>
            <p:cNvPr id="5" name="TextBox 5"/>
            <p:cNvSpPr txBox="1"/>
            <p:nvPr/>
          </p:nvSpPr>
          <p:spPr>
            <a:xfrm>
              <a:off x="0" y="1660785"/>
              <a:ext cx="8232321" cy="2736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94"/>
                </a:lnSpc>
                <a:spcBef>
                  <a:spcPct val="0"/>
                </a:spcBef>
              </a:pPr>
              <a:r>
                <a:rPr lang="en-US" sz="4769" u="none" spc="-119" dirty="0">
                  <a:solidFill>
                    <a:srgbClr val="191769"/>
                  </a:solidFill>
                  <a:latin typeface="HK Grotesk Bold"/>
                </a:rPr>
                <a:t>Shiga </a:t>
              </a:r>
              <a:r>
                <a:rPr lang="en-US" sz="4769" u="none" spc="-119" dirty="0" err="1">
                  <a:solidFill>
                    <a:srgbClr val="191769"/>
                  </a:solidFill>
                  <a:latin typeface="HK Grotesk Bold"/>
                </a:rPr>
                <a:t>Ichii</a:t>
              </a:r>
              <a:r>
                <a:rPr lang="en-US" sz="4769" u="none" spc="-119" dirty="0">
                  <a:solidFill>
                    <a:srgbClr val="191769"/>
                  </a:solidFill>
                  <a:latin typeface="HK Grotesk Bold"/>
                </a:rPr>
                <a:t> has high scores of customer Reviews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6762783"/>
              <a:ext cx="8232321" cy="9879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964"/>
                </a:lnSpc>
                <a:spcBef>
                  <a:spcPts val="2223"/>
                </a:spcBef>
              </a:pPr>
              <a:r>
                <a:rPr lang="en-US" sz="2044" dirty="0">
                  <a:solidFill>
                    <a:srgbClr val="191769"/>
                  </a:solidFill>
                  <a:latin typeface="Open Sans"/>
                </a:rPr>
                <a:t>Rakuten, Agoda, Expedia, Trip </a:t>
              </a:r>
              <a:r>
                <a:rPr lang="en-US" sz="2044" dirty="0" err="1">
                  <a:solidFill>
                    <a:srgbClr val="191769"/>
                  </a:solidFill>
                  <a:latin typeface="Open Sans"/>
                </a:rPr>
                <a:t>Adovisors</a:t>
              </a:r>
              <a:r>
                <a:rPr lang="en-US" sz="2044" dirty="0">
                  <a:solidFill>
                    <a:srgbClr val="191769"/>
                  </a:solidFill>
                  <a:latin typeface="Open Sans"/>
                </a:rPr>
                <a:t>, Google </a:t>
              </a:r>
              <a:r>
                <a:rPr lang="en-US" sz="2044" dirty="0" err="1">
                  <a:solidFill>
                    <a:srgbClr val="191769"/>
                  </a:solidFill>
                  <a:latin typeface="Open Sans"/>
                </a:rPr>
                <a:t>etc</a:t>
              </a:r>
              <a:r>
                <a:rPr lang="en-US" sz="2044" dirty="0">
                  <a:solidFill>
                    <a:srgbClr val="191769"/>
                  </a:solidFill>
                  <a:latin typeface="Open Sans"/>
                </a:rPr>
                <a:t>…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6870852" cy="651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5"/>
                </a:lnSpc>
                <a:spcBef>
                  <a:spcPct val="0"/>
                </a:spcBef>
              </a:pPr>
              <a:r>
                <a:rPr lang="en-US" sz="3347" u="sng" spc="-83" dirty="0">
                  <a:solidFill>
                    <a:srgbClr val="191769"/>
                  </a:solidFill>
                  <a:latin typeface="HK Grotesk Bold"/>
                </a:rPr>
                <a:t>Great Reputation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98362" y="8897362"/>
            <a:ext cx="721877" cy="721877"/>
            <a:chOff x="0" y="0"/>
            <a:chExt cx="962502" cy="962502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962502" cy="962502"/>
              <a:chOff x="-2540" y="-2540"/>
              <a:chExt cx="6355080" cy="635508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96577" y="292570"/>
              <a:ext cx="769348" cy="415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8"/>
                </a:lnSpc>
              </a:pPr>
              <a:r>
                <a:rPr lang="en-US" sz="2251">
                  <a:solidFill>
                    <a:srgbClr val="FFFFFF"/>
                  </a:solidFill>
                  <a:latin typeface="HK Grotesk Light"/>
                </a:rPr>
                <a:t>R|R</a:t>
              </a: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412C3E43-C215-E5D0-6027-D1F2964F3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70587"/>
            <a:ext cx="8808212" cy="213931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1105C01-73FA-A3FA-5C60-6C75C17FF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1" y="5172891"/>
            <a:ext cx="6058746" cy="196242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861CC1F-C51C-D140-DCF4-D6BA34405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1" y="3165407"/>
            <a:ext cx="8808212" cy="182569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8A8B3CA-76D4-E266-F054-BB1C0727F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829" y="7317105"/>
            <a:ext cx="7411484" cy="2553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16884" y="5143500"/>
            <a:ext cx="5481129" cy="5143500"/>
          </a:xfrm>
          <a:prstGeom prst="rect">
            <a:avLst/>
          </a:prstGeom>
          <a:solidFill>
            <a:srgbClr val="DF682D"/>
          </a:solidFill>
        </p:spPr>
      </p:sp>
      <p:sp>
        <p:nvSpPr>
          <p:cNvPr id="3" name="AutoShape 3"/>
          <p:cNvSpPr/>
          <p:nvPr/>
        </p:nvSpPr>
        <p:spPr>
          <a:xfrm>
            <a:off x="12798014" y="0"/>
            <a:ext cx="5481129" cy="5143500"/>
          </a:xfrm>
          <a:prstGeom prst="rect">
            <a:avLst/>
          </a:prstGeom>
          <a:solidFill>
            <a:srgbClr val="191769"/>
          </a:solidFill>
        </p:spPr>
      </p:sp>
      <p:sp>
        <p:nvSpPr>
          <p:cNvPr id="5" name="TextBox 5"/>
          <p:cNvSpPr txBox="1"/>
          <p:nvPr/>
        </p:nvSpPr>
        <p:spPr>
          <a:xfrm>
            <a:off x="457200" y="1654063"/>
            <a:ext cx="7131005" cy="944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934"/>
              </a:lnSpc>
              <a:spcBef>
                <a:spcPct val="0"/>
              </a:spcBef>
            </a:pPr>
            <a:r>
              <a:rPr lang="en-US" sz="7299" spc="-182" dirty="0">
                <a:solidFill>
                  <a:srgbClr val="191769"/>
                </a:solidFill>
                <a:latin typeface="HK Grotesk Bold"/>
              </a:rPr>
              <a:t>How you access </a:t>
            </a:r>
            <a:endParaRPr lang="en-US" sz="7299" u="none" spc="-182" dirty="0">
              <a:solidFill>
                <a:srgbClr val="191769"/>
              </a:solidFill>
              <a:latin typeface="HK Grotesk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6586710"/>
            <a:ext cx="7316884" cy="3700290"/>
            <a:chOff x="0" y="0"/>
            <a:chExt cx="9755846" cy="4933720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9755846" cy="4933720"/>
            </a:xfrm>
            <a:prstGeom prst="rect">
              <a:avLst/>
            </a:prstGeom>
            <a:solidFill>
              <a:srgbClr val="F6F6F6">
                <a:alpha val="65882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19200" y="1435711"/>
              <a:ext cx="6623059" cy="1199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10"/>
                </a:lnSpc>
                <a:spcBef>
                  <a:spcPts val="1957"/>
                </a:spcBef>
              </a:pPr>
              <a:r>
                <a:rPr lang="en-US" sz="1800" dirty="0" err="1">
                  <a:solidFill>
                    <a:srgbClr val="191769"/>
                  </a:solidFill>
                  <a:latin typeface="Open Sans"/>
                </a:rPr>
                <a:t>Shigakogen</a:t>
              </a:r>
              <a:r>
                <a:rPr lang="en-US" sz="1800" dirty="0">
                  <a:solidFill>
                    <a:srgbClr val="191769"/>
                  </a:solidFill>
                  <a:latin typeface="Open Sans"/>
                </a:rPr>
                <a:t> is located in Nagano prefecture.</a:t>
              </a:r>
            </a:p>
            <a:p>
              <a:pPr algn="l">
                <a:lnSpc>
                  <a:spcPts val="2610"/>
                </a:lnSpc>
                <a:spcBef>
                  <a:spcPts val="1957"/>
                </a:spcBef>
              </a:pPr>
              <a:r>
                <a:rPr lang="en-US" sz="1800" dirty="0">
                  <a:solidFill>
                    <a:srgbClr val="191769"/>
                  </a:solidFill>
                  <a:latin typeface="Open Sans"/>
                </a:rPr>
                <a:t>It </a:t>
              </a:r>
              <a:r>
                <a:rPr lang="en-US" dirty="0">
                  <a:solidFill>
                    <a:srgbClr val="191769"/>
                  </a:solidFill>
                  <a:latin typeface="Open Sans"/>
                </a:rPr>
                <a:t>is surrounded by </a:t>
              </a:r>
              <a:r>
                <a:rPr lang="en-US" dirty="0" err="1">
                  <a:solidFill>
                    <a:srgbClr val="191769"/>
                  </a:solidFill>
                  <a:latin typeface="Open Sans"/>
                </a:rPr>
                <a:t>Myoko</a:t>
              </a:r>
              <a:r>
                <a:rPr lang="en-US" dirty="0">
                  <a:solidFill>
                    <a:srgbClr val="191769"/>
                  </a:solidFill>
                  <a:latin typeface="Open Sans"/>
                </a:rPr>
                <a:t>, Nozawa, </a:t>
              </a:r>
              <a:r>
                <a:rPr lang="en-US" dirty="0" err="1">
                  <a:solidFill>
                    <a:srgbClr val="191769"/>
                  </a:solidFill>
                  <a:latin typeface="Open Sans"/>
                </a:rPr>
                <a:t>Hakuba</a:t>
              </a:r>
              <a:endParaRPr lang="en-US" sz="1800" dirty="0">
                <a:solidFill>
                  <a:srgbClr val="191769"/>
                </a:solidFill>
                <a:latin typeface="Open San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00195" y="1055159"/>
            <a:ext cx="3676768" cy="2365519"/>
            <a:chOff x="0" y="-19051"/>
            <a:chExt cx="4902358" cy="315402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9051"/>
              <a:ext cx="4902358" cy="605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4"/>
                </a:lnSpc>
                <a:spcBef>
                  <a:spcPct val="0"/>
                </a:spcBef>
              </a:pPr>
              <a:r>
                <a:rPr lang="en-US" sz="2800" spc="-70" dirty="0">
                  <a:solidFill>
                    <a:srgbClr val="FFFFFF"/>
                  </a:solidFill>
                  <a:latin typeface="HK Grotesk Bold"/>
                </a:rPr>
                <a:t>Bullet Train </a:t>
              </a:r>
              <a:endParaRPr lang="en-US" sz="2799" spc="-70" dirty="0">
                <a:solidFill>
                  <a:srgbClr val="FFFFFF"/>
                </a:solidFill>
                <a:latin typeface="HK Grotesk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510598"/>
              <a:ext cx="4902358" cy="162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0"/>
                </a:lnSpc>
                <a:spcBef>
                  <a:spcPts val="1522"/>
                </a:spcBef>
              </a:pPr>
              <a:r>
                <a:rPr lang="en-US" dirty="0">
                  <a:solidFill>
                    <a:srgbClr val="FFFFFF"/>
                  </a:solidFill>
                  <a:latin typeface="Open Sans"/>
                </a:rPr>
                <a:t>Take the Bullet Train and get off at JR Nagano Station. </a:t>
              </a:r>
            </a:p>
            <a:p>
              <a:pPr algn="ctr">
                <a:lnSpc>
                  <a:spcPts val="2030"/>
                </a:lnSpc>
                <a:spcBef>
                  <a:spcPts val="1522"/>
                </a:spcBef>
              </a:pPr>
              <a:r>
                <a:rPr lang="en-US" dirty="0">
                  <a:solidFill>
                    <a:srgbClr val="FFFFFF"/>
                  </a:solidFill>
                  <a:latin typeface="Open Sans"/>
                </a:rPr>
                <a:t>It takes only around 2 hours from Tokyo Station to Nagano Station.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55368" y="6379648"/>
            <a:ext cx="4004162" cy="2365519"/>
            <a:chOff x="0" y="-19051"/>
            <a:chExt cx="5338882" cy="315402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9051"/>
              <a:ext cx="5338882" cy="605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3"/>
                </a:lnSpc>
                <a:spcBef>
                  <a:spcPct val="0"/>
                </a:spcBef>
              </a:pPr>
              <a:r>
                <a:rPr lang="en-US" sz="2799" spc="-69" dirty="0" err="1">
                  <a:solidFill>
                    <a:srgbClr val="FFFFFF"/>
                  </a:solidFill>
                  <a:latin typeface="HK Grotesk Bold"/>
                </a:rPr>
                <a:t>Shigakogen</a:t>
              </a:r>
              <a:r>
                <a:rPr lang="en-US" sz="2799" spc="-69" dirty="0">
                  <a:solidFill>
                    <a:srgbClr val="FFFFFF"/>
                  </a:solidFill>
                  <a:latin typeface="HK Grotesk Bold"/>
                </a:rPr>
                <a:t> Express Bus</a:t>
              </a:r>
              <a:endParaRPr lang="en-US" sz="2799" u="none" spc="-69" dirty="0">
                <a:solidFill>
                  <a:srgbClr val="FFFFFF"/>
                </a:solidFill>
                <a:latin typeface="HK Grotesk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510598"/>
              <a:ext cx="5338882" cy="162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0"/>
                </a:lnSpc>
                <a:spcBef>
                  <a:spcPts val="1522"/>
                </a:spcBef>
              </a:pPr>
              <a:r>
                <a:rPr lang="en-US" dirty="0">
                  <a:solidFill>
                    <a:srgbClr val="FFFFFF"/>
                  </a:solidFill>
                  <a:latin typeface="Open Sans"/>
                </a:rPr>
                <a:t>Take Express Bus from Nagano station and get off Ichinose. </a:t>
              </a:r>
            </a:p>
            <a:p>
              <a:pPr algn="ctr">
                <a:lnSpc>
                  <a:spcPts val="2030"/>
                </a:lnSpc>
                <a:spcBef>
                  <a:spcPts val="1522"/>
                </a:spcBef>
              </a:pPr>
              <a:r>
                <a:rPr lang="en-US" dirty="0">
                  <a:solidFill>
                    <a:srgbClr val="FFFFFF"/>
                  </a:solidFill>
                  <a:latin typeface="Open Sans"/>
                </a:rPr>
                <a:t>It takes only 1.5 hours from Nagano Station to Ichinose (S24)</a:t>
              </a: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50E972B8-0074-C16F-E28E-5C1C5B934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84" y="0"/>
            <a:ext cx="5509101" cy="51435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333B42A-2330-CF8A-86B2-19D538E64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871" y="5152779"/>
            <a:ext cx="5481129" cy="513422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5E2E412-B0BD-040A-A743-B3AEFF833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0246"/>
            <a:ext cx="3764533" cy="422506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1D8DEA7-9340-D2E6-FAE3-7E9E2AEFE8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29" y="4752517"/>
            <a:ext cx="3786684" cy="2362733"/>
          </a:xfrm>
          <a:prstGeom prst="rect">
            <a:avLst/>
          </a:prstGeom>
        </p:spPr>
      </p:pic>
      <p:sp>
        <p:nvSpPr>
          <p:cNvPr id="26" name="矢印: 下カーブ 25">
            <a:extLst>
              <a:ext uri="{FF2B5EF4-FFF2-40B4-BE49-F238E27FC236}">
                <a16:creationId xmlns:a16="http://schemas.microsoft.com/office/drawing/2014/main" id="{9A73AD4C-BC77-7DD9-049F-377FD6F73968}"/>
              </a:ext>
            </a:extLst>
          </p:cNvPr>
          <p:cNvSpPr/>
          <p:nvPr/>
        </p:nvSpPr>
        <p:spPr>
          <a:xfrm>
            <a:off x="2396791" y="4508369"/>
            <a:ext cx="1295400" cy="762000"/>
          </a:xfrm>
          <a:prstGeom prst="curvedDown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01E2445-3A64-32AF-62F2-34A6DDC79A83}"/>
              </a:ext>
            </a:extLst>
          </p:cNvPr>
          <p:cNvSpPr/>
          <p:nvPr/>
        </p:nvSpPr>
        <p:spPr>
          <a:xfrm>
            <a:off x="5727575" y="5448300"/>
            <a:ext cx="1206625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81163" y="1421083"/>
            <a:ext cx="14806837" cy="8865917"/>
          </a:xfrm>
          <a:prstGeom prst="rect">
            <a:avLst/>
          </a:prstGeom>
          <a:solidFill>
            <a:srgbClr val="FFC924"/>
          </a:solidFill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9122898" y="1421083"/>
            <a:ext cx="7945902" cy="7543149"/>
            <a:chOff x="0" y="228600"/>
            <a:chExt cx="10594537" cy="10057531"/>
          </a:xfrm>
        </p:grpSpPr>
        <p:sp>
          <p:nvSpPr>
            <p:cNvPr id="8" name="TextBox 8"/>
            <p:cNvSpPr txBox="1"/>
            <p:nvPr/>
          </p:nvSpPr>
          <p:spPr>
            <a:xfrm>
              <a:off x="0" y="228600"/>
              <a:ext cx="10594537" cy="52002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10088"/>
                </a:lnSpc>
                <a:spcBef>
                  <a:spcPct val="0"/>
                </a:spcBef>
              </a:pPr>
              <a:r>
                <a:rPr lang="en-US" sz="8800" u="none" spc="-260" dirty="0">
                  <a:solidFill>
                    <a:srgbClr val="191769"/>
                  </a:solidFill>
                  <a:latin typeface="HK Grotesk Bold"/>
                </a:rPr>
                <a:t>Look Forward to Seeing you in Shiga </a:t>
              </a:r>
              <a:r>
                <a:rPr lang="en-US" sz="8800" u="none" spc="-260" dirty="0" err="1">
                  <a:solidFill>
                    <a:srgbClr val="191769"/>
                  </a:solidFill>
                  <a:latin typeface="HK Grotesk Bold"/>
                </a:rPr>
                <a:t>Ichii</a:t>
              </a:r>
              <a:r>
                <a:rPr lang="en-US" sz="8800" u="none" spc="-260" dirty="0">
                  <a:solidFill>
                    <a:srgbClr val="191769"/>
                  </a:solidFill>
                  <a:latin typeface="HK Grotesk Bold"/>
                </a:rPr>
                <a:t> Hotel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39336" y="7020622"/>
              <a:ext cx="8733098" cy="3265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60"/>
                </a:lnSpc>
                <a:spcBef>
                  <a:spcPts val="3045"/>
                </a:spcBef>
              </a:pPr>
              <a:r>
                <a:rPr lang="en-US" sz="2800" u="none" dirty="0">
                  <a:solidFill>
                    <a:srgbClr val="191769"/>
                  </a:solidFill>
                  <a:latin typeface="Open Sans"/>
                </a:rPr>
                <a:t>For questions, requests and anything else we can help you with, please email us at </a:t>
              </a:r>
              <a:r>
                <a:rPr lang="en-US" sz="2800" u="none" dirty="0">
                  <a:solidFill>
                    <a:srgbClr val="191769"/>
                  </a:solidFill>
                  <a:latin typeface="Open Sans Bold"/>
                  <a:hlinkClick r:id="rId2"/>
                </a:rPr>
                <a:t>info@shigaichii.jp</a:t>
              </a:r>
              <a:endParaRPr lang="en-US" sz="2800" u="none" dirty="0">
                <a:solidFill>
                  <a:srgbClr val="191769"/>
                </a:solidFill>
                <a:latin typeface="Open Sans Bold"/>
              </a:endParaRPr>
            </a:p>
            <a:p>
              <a:pPr marL="0" lvl="0" indent="0" algn="l">
                <a:lnSpc>
                  <a:spcPts val="4060"/>
                </a:lnSpc>
                <a:spcBef>
                  <a:spcPts val="3045"/>
                </a:spcBef>
              </a:pPr>
              <a:r>
                <a:rPr lang="en-US" sz="2800" dirty="0">
                  <a:solidFill>
                    <a:srgbClr val="191769"/>
                  </a:solidFill>
                  <a:latin typeface="Open Sans Bold"/>
                </a:rPr>
                <a:t>Person in charge: Mr. Kodama</a:t>
              </a: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F3701509-DA4E-47E9-1A8A-CDC4F193A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38" y="2933701"/>
            <a:ext cx="6385069" cy="48059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491</Words>
  <Application>Microsoft Office PowerPoint</Application>
  <PresentationFormat>ユーザー設定</PresentationFormat>
  <Paragraphs>70</Paragraphs>
  <Slides>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HK Grotesk Bold</vt:lpstr>
      <vt:lpstr>Open Sans</vt:lpstr>
      <vt:lpstr>Calibri</vt:lpstr>
      <vt:lpstr>HK Grotesk Light</vt:lpstr>
      <vt:lpstr>Open Sans Bold</vt:lpstr>
      <vt:lpstr>游ゴシック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Meeting Presentation</dc:title>
  <dc:creator>ichii-2</dc:creator>
  <cp:lastModifiedBy>ichii-2</cp:lastModifiedBy>
  <cp:revision>9</cp:revision>
  <cp:lastPrinted>2025-10-22T06:39:24Z</cp:lastPrinted>
  <dcterms:created xsi:type="dcterms:W3CDTF">2006-08-16T00:00:00Z</dcterms:created>
  <dcterms:modified xsi:type="dcterms:W3CDTF">2025-10-22T06:40:15Z</dcterms:modified>
  <dc:identifier>DAGF6Z8WePE</dc:identifier>
</cp:coreProperties>
</file>