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0" r:id="rId4"/>
    <p:sldId id="262" r:id="rId5"/>
    <p:sldId id="263" r:id="rId6"/>
    <p:sldId id="271" r:id="rId7"/>
  </p:sldIdLst>
  <p:sldSz cx="18288000" cy="10287000"/>
  <p:notesSz cx="6858000" cy="9144000"/>
  <p:embeddedFontLst>
    <p:embeddedFont>
      <p:font typeface="HK Grotesk Bold" panose="020B0600070205080204" charset="0"/>
      <p:regular r:id="rId9"/>
    </p:embeddedFont>
    <p:embeddedFont>
      <p:font typeface="HK Grotesk Light" panose="020B0600070205080204" charset="0"/>
      <p:regular r:id="rId10"/>
    </p:embeddedFont>
    <p:embeddedFont>
      <p:font typeface="Open Sans" panose="020B0606030504020204" pitchFamily="34" charset="0"/>
      <p:regular r:id="rId11"/>
    </p:embeddedFont>
    <p:embeddedFont>
      <p:font typeface="Open Sans Bold" panose="020B0806030504020204" charset="0"/>
      <p:regular r:id="rId12"/>
    </p:embeddedFont>
    <p:embeddedFont>
      <p:font typeface="游ゴシック" panose="020B0400000000000000" pitchFamily="50" charset="-128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8407" autoAdjust="0"/>
  </p:normalViewPr>
  <p:slideViewPr>
    <p:cSldViewPr>
      <p:cViewPr varScale="1">
        <p:scale>
          <a:sx n="68" d="100"/>
          <a:sy n="68" d="100"/>
        </p:scale>
        <p:origin x="89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411F9-32C6-4743-90E2-2DEBC2804FA0}" type="datetimeFigureOut">
              <a:rPr kumimoji="1" lang="ja-JP" altLang="en-US" smtClean="0"/>
              <a:t>2024/9/16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1A8EF-665A-44B5-9DFE-B1EB2300C9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1491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1A8EF-665A-44B5-9DFE-B1EB2300C99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641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1A8EF-665A-44B5-9DFE-B1EB2300C991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9843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1A8EF-665A-44B5-9DFE-B1EB2300C991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3254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mailto:info@shigaichii.jp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7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629399" y="5067300"/>
            <a:ext cx="5410201" cy="5219700"/>
          </a:xfrm>
          <a:prstGeom prst="rect">
            <a:avLst/>
          </a:prstGeom>
          <a:solidFill>
            <a:srgbClr val="DF682D"/>
          </a:solidFill>
        </p:spPr>
      </p:sp>
      <p:sp>
        <p:nvSpPr>
          <p:cNvPr id="3" name="AutoShape 3"/>
          <p:cNvSpPr/>
          <p:nvPr/>
        </p:nvSpPr>
        <p:spPr>
          <a:xfrm>
            <a:off x="13423612" y="0"/>
            <a:ext cx="4864388" cy="5067300"/>
          </a:xfrm>
          <a:prstGeom prst="rect">
            <a:avLst/>
          </a:prstGeom>
          <a:solidFill>
            <a:srgbClr val="62A25D"/>
          </a:solidFill>
        </p:spPr>
      </p:sp>
      <p:sp>
        <p:nvSpPr>
          <p:cNvPr id="6" name="TextBox 6"/>
          <p:cNvSpPr txBox="1"/>
          <p:nvPr/>
        </p:nvSpPr>
        <p:spPr>
          <a:xfrm>
            <a:off x="7170897" y="5863576"/>
            <a:ext cx="3625825" cy="36271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662"/>
              </a:lnSpc>
              <a:spcBef>
                <a:spcPct val="0"/>
              </a:spcBef>
            </a:pPr>
            <a:r>
              <a:rPr lang="en-US" sz="4200" u="none" spc="-105" dirty="0">
                <a:solidFill>
                  <a:srgbClr val="FFFFFF"/>
                </a:solidFill>
                <a:latin typeface="HK Grotesk Bold"/>
              </a:rPr>
              <a:t>Best Ski Resort SHIGAKOGEN</a:t>
            </a:r>
          </a:p>
          <a:p>
            <a:pPr marL="0" lvl="0" indent="0" algn="ctr">
              <a:lnSpc>
                <a:spcPts val="4662"/>
              </a:lnSpc>
              <a:spcBef>
                <a:spcPct val="0"/>
              </a:spcBef>
            </a:pPr>
            <a:r>
              <a:rPr lang="en-US" sz="4200" spc="-105" dirty="0">
                <a:solidFill>
                  <a:srgbClr val="FFFFFF"/>
                </a:solidFill>
                <a:latin typeface="HK Grotesk Bold"/>
              </a:rPr>
              <a:t>&amp;</a:t>
            </a:r>
          </a:p>
          <a:p>
            <a:pPr marL="0" lvl="0" indent="0" algn="ctr">
              <a:lnSpc>
                <a:spcPts val="4662"/>
              </a:lnSpc>
              <a:spcBef>
                <a:spcPct val="0"/>
              </a:spcBef>
            </a:pPr>
            <a:r>
              <a:rPr lang="en-US" sz="4200" u="none" spc="-105" dirty="0" err="1">
                <a:solidFill>
                  <a:srgbClr val="FFFFFF"/>
                </a:solidFill>
                <a:latin typeface="HK Grotesk Bold"/>
              </a:rPr>
              <a:t>Japow</a:t>
            </a:r>
            <a:r>
              <a:rPr lang="en-US" sz="4200" u="none" spc="-105" dirty="0">
                <a:solidFill>
                  <a:srgbClr val="FFFFFF"/>
                </a:solidFill>
                <a:latin typeface="HK Grotesk Bold"/>
              </a:rPr>
              <a:t> </a:t>
            </a:r>
          </a:p>
          <a:p>
            <a:pPr marL="0" lvl="0" indent="0" algn="ctr">
              <a:lnSpc>
                <a:spcPts val="4662"/>
              </a:lnSpc>
              <a:spcBef>
                <a:spcPct val="0"/>
              </a:spcBef>
            </a:pPr>
            <a:r>
              <a:rPr lang="en-US" sz="4200" spc="-105" dirty="0">
                <a:solidFill>
                  <a:srgbClr val="FFFFFF"/>
                </a:solidFill>
                <a:latin typeface="HK Grotesk Bold"/>
              </a:rPr>
              <a:t>&amp;</a:t>
            </a:r>
          </a:p>
          <a:p>
            <a:pPr marL="0" lvl="0" indent="0" algn="ctr">
              <a:lnSpc>
                <a:spcPts val="4662"/>
              </a:lnSpc>
              <a:spcBef>
                <a:spcPct val="0"/>
              </a:spcBef>
            </a:pPr>
            <a:r>
              <a:rPr lang="en-US" sz="4200" u="none" spc="-105" dirty="0">
                <a:solidFill>
                  <a:srgbClr val="FFFFFF"/>
                </a:solidFill>
                <a:latin typeface="HK Grotesk Bold"/>
              </a:rPr>
              <a:t>Snow </a:t>
            </a:r>
            <a:r>
              <a:rPr lang="en-US" sz="4200" u="none" spc="-105" dirty="0" err="1">
                <a:solidFill>
                  <a:srgbClr val="FFFFFF"/>
                </a:solidFill>
                <a:latin typeface="HK Grotesk Bold"/>
              </a:rPr>
              <a:t>Moneky</a:t>
            </a:r>
            <a:endParaRPr lang="en-US" sz="4200" u="none" spc="-105" dirty="0">
              <a:solidFill>
                <a:srgbClr val="FFFFFF"/>
              </a:solidFill>
              <a:latin typeface="HK Grotesk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722206" y="1423376"/>
            <a:ext cx="4267200" cy="18189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662"/>
              </a:lnSpc>
              <a:spcBef>
                <a:spcPct val="0"/>
              </a:spcBef>
            </a:pPr>
            <a:r>
              <a:rPr lang="en-US" sz="4200" u="none" spc="-105" dirty="0">
                <a:solidFill>
                  <a:srgbClr val="FFFFFF"/>
                </a:solidFill>
                <a:latin typeface="HK Grotesk Bold"/>
              </a:rPr>
              <a:t>Warm Hos</a:t>
            </a:r>
            <a:r>
              <a:rPr lang="en-US" sz="4200" spc="-105" dirty="0">
                <a:solidFill>
                  <a:srgbClr val="FFFFFF"/>
                </a:solidFill>
                <a:latin typeface="HK Grotesk Bold"/>
              </a:rPr>
              <a:t>pitality</a:t>
            </a:r>
          </a:p>
          <a:p>
            <a:pPr marL="0" lvl="0" indent="0" algn="ctr">
              <a:lnSpc>
                <a:spcPts val="4662"/>
              </a:lnSpc>
              <a:spcBef>
                <a:spcPct val="0"/>
              </a:spcBef>
            </a:pPr>
            <a:r>
              <a:rPr lang="en-US" sz="4200" u="none" spc="-105" dirty="0">
                <a:solidFill>
                  <a:srgbClr val="FFFFFF"/>
                </a:solidFill>
                <a:latin typeface="HK Grotesk Bold"/>
              </a:rPr>
              <a:t>&amp;</a:t>
            </a:r>
          </a:p>
          <a:p>
            <a:pPr marL="0" lvl="0" indent="0" algn="ctr">
              <a:lnSpc>
                <a:spcPts val="4662"/>
              </a:lnSpc>
              <a:spcBef>
                <a:spcPct val="0"/>
              </a:spcBef>
            </a:pPr>
            <a:r>
              <a:rPr lang="en-US" sz="4200" spc="-105" dirty="0">
                <a:solidFill>
                  <a:srgbClr val="FFFFFF"/>
                </a:solidFill>
                <a:latin typeface="HK Grotesk Bold"/>
              </a:rPr>
              <a:t>Great Location</a:t>
            </a:r>
            <a:endParaRPr lang="en-US" sz="4200" u="none" spc="-105" dirty="0">
              <a:solidFill>
                <a:srgbClr val="FFFFFF"/>
              </a:solidFill>
              <a:latin typeface="HK Grotesk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01476" y="1423376"/>
            <a:ext cx="6591913" cy="403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295"/>
              </a:lnSpc>
            </a:pPr>
            <a:r>
              <a:rPr lang="en-US" sz="10399" dirty="0">
                <a:solidFill>
                  <a:srgbClr val="FFFFFF"/>
                </a:solidFill>
                <a:latin typeface="HK Grotesk Bold"/>
              </a:rPr>
              <a:t>SHIGA ICHII HOTEL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86236" y="9639300"/>
            <a:ext cx="4802562" cy="413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79"/>
              </a:lnSpc>
              <a:spcBef>
                <a:spcPts val="2610"/>
              </a:spcBef>
            </a:pPr>
            <a:r>
              <a:rPr lang="en-US" sz="2400" dirty="0">
                <a:solidFill>
                  <a:srgbClr val="FFFFFF"/>
                </a:solidFill>
                <a:latin typeface="Open Sans"/>
              </a:rPr>
              <a:t>22 May 2024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BBED47F6-0541-7C88-B5D6-33EC96B5E8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-74804"/>
            <a:ext cx="6794211" cy="5142104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33F41F6A-7281-0B10-BC5D-E9461B27E6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4457" y="5067300"/>
            <a:ext cx="3625825" cy="5219700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7427B746-FAA7-F734-5387-066C2DF9B6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7790" y="5045026"/>
            <a:ext cx="3500210" cy="524197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BF6D7E8-E588-2700-02B9-5DA3546E3A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183" y="6532643"/>
            <a:ext cx="2666667" cy="266666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A2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522743" y="1459183"/>
            <a:ext cx="8765257" cy="8827817"/>
          </a:xfrm>
          <a:prstGeom prst="rect">
            <a:avLst/>
          </a:prstGeom>
          <a:solidFill>
            <a:srgbClr val="FFC924"/>
          </a:solidFill>
        </p:spPr>
      </p:sp>
      <p:grpSp>
        <p:nvGrpSpPr>
          <p:cNvPr id="3" name="Group 3"/>
          <p:cNvGrpSpPr/>
          <p:nvPr/>
        </p:nvGrpSpPr>
        <p:grpSpPr>
          <a:xfrm>
            <a:off x="10210800" y="1633444"/>
            <a:ext cx="7811973" cy="9058501"/>
            <a:chOff x="-658436" y="1082025"/>
            <a:chExt cx="10415963" cy="12078002"/>
          </a:xfrm>
        </p:grpSpPr>
        <p:sp>
          <p:nvSpPr>
            <p:cNvPr id="4" name="TextBox 4"/>
            <p:cNvSpPr txBox="1"/>
            <p:nvPr/>
          </p:nvSpPr>
          <p:spPr>
            <a:xfrm>
              <a:off x="-658436" y="1082025"/>
              <a:ext cx="10415963" cy="173090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10295"/>
                </a:lnSpc>
                <a:spcBef>
                  <a:spcPct val="0"/>
                </a:spcBef>
              </a:pPr>
              <a:r>
                <a:rPr lang="en-US" sz="8000" dirty="0">
                  <a:solidFill>
                    <a:srgbClr val="FFFFFF"/>
                  </a:solidFill>
                  <a:latin typeface="HK Grotesk Bold"/>
                </a:rPr>
                <a:t>Best</a:t>
              </a:r>
              <a:r>
                <a:rPr lang="en-US" sz="8000" u="none" dirty="0">
                  <a:solidFill>
                    <a:srgbClr val="FFFFFF"/>
                  </a:solidFill>
                  <a:latin typeface="HK Grotesk Bold"/>
                </a:rPr>
                <a:t> Stay for ski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662364" y="2932525"/>
              <a:ext cx="6652979" cy="102275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09"/>
                </a:lnSpc>
                <a:spcBef>
                  <a:spcPts val="1956"/>
                </a:spcBef>
              </a:pPr>
              <a:r>
                <a:rPr lang="en-US" sz="1799" dirty="0">
                  <a:solidFill>
                    <a:srgbClr val="191769"/>
                  </a:solidFill>
                  <a:latin typeface="Open Sans"/>
                </a:rPr>
                <a:t>Shiga </a:t>
              </a:r>
              <a:r>
                <a:rPr lang="en-US" sz="1799" dirty="0" err="1">
                  <a:solidFill>
                    <a:srgbClr val="191769"/>
                  </a:solidFill>
                  <a:latin typeface="Open Sans"/>
                </a:rPr>
                <a:t>Ichii</a:t>
              </a:r>
              <a:r>
                <a:rPr lang="en-US" sz="1799" dirty="0">
                  <a:solidFill>
                    <a:srgbClr val="191769"/>
                  </a:solidFill>
                  <a:latin typeface="Open Sans"/>
                </a:rPr>
                <a:t> Hotel is located in Ichinose where is center of </a:t>
              </a:r>
              <a:r>
                <a:rPr lang="en-US" sz="1799" dirty="0" err="1">
                  <a:solidFill>
                    <a:srgbClr val="191769"/>
                  </a:solidFill>
                  <a:latin typeface="Open Sans"/>
                </a:rPr>
                <a:t>Shigakogen</a:t>
              </a:r>
              <a:r>
                <a:rPr lang="en-US" sz="1799" dirty="0">
                  <a:solidFill>
                    <a:srgbClr val="191769"/>
                  </a:solidFill>
                  <a:latin typeface="Open Sans"/>
                </a:rPr>
                <a:t>. </a:t>
              </a:r>
            </a:p>
            <a:p>
              <a:pPr algn="l">
                <a:lnSpc>
                  <a:spcPts val="2609"/>
                </a:lnSpc>
                <a:spcBef>
                  <a:spcPts val="1956"/>
                </a:spcBef>
              </a:pPr>
              <a:r>
                <a:rPr lang="en-US" dirty="0">
                  <a:solidFill>
                    <a:srgbClr val="191769"/>
                  </a:solidFill>
                  <a:latin typeface="Open Sans"/>
                </a:rPr>
                <a:t>! Selection 6 Points !</a:t>
              </a:r>
              <a:br>
                <a:rPr lang="en-US" dirty="0">
                  <a:solidFill>
                    <a:srgbClr val="191769"/>
                  </a:solidFill>
                  <a:latin typeface="Open Sans"/>
                </a:rPr>
              </a:br>
              <a:r>
                <a:rPr lang="en-US" dirty="0">
                  <a:solidFill>
                    <a:srgbClr val="191769"/>
                  </a:solidFill>
                  <a:latin typeface="Open Sans"/>
                </a:rPr>
                <a:t>1. Great Location </a:t>
              </a:r>
              <a:br>
                <a:rPr lang="en-US" dirty="0">
                  <a:solidFill>
                    <a:srgbClr val="191769"/>
                  </a:solidFill>
                  <a:latin typeface="Open Sans"/>
                </a:rPr>
              </a:br>
              <a:r>
                <a:rPr lang="en-US" dirty="0">
                  <a:solidFill>
                    <a:srgbClr val="191769"/>
                  </a:solidFill>
                  <a:latin typeface="Open Sans"/>
                </a:rPr>
                <a:t>30 seconds to Bus Stop “Ichinose”</a:t>
              </a:r>
              <a:br>
                <a:rPr lang="en-US" sz="1799" dirty="0">
                  <a:solidFill>
                    <a:srgbClr val="191769"/>
                  </a:solidFill>
                  <a:latin typeface="Open Sans"/>
                </a:rPr>
              </a:br>
              <a:r>
                <a:rPr lang="en-US" sz="1799" dirty="0">
                  <a:solidFill>
                    <a:srgbClr val="191769"/>
                  </a:solidFill>
                  <a:latin typeface="Open Sans"/>
                </a:rPr>
                <a:t>1 min to Ski Area</a:t>
              </a:r>
              <a:br>
                <a:rPr lang="en-US" sz="1799" dirty="0">
                  <a:solidFill>
                    <a:srgbClr val="191769"/>
                  </a:solidFill>
                  <a:latin typeface="Open Sans"/>
                </a:rPr>
              </a:br>
              <a:br>
                <a:rPr lang="en-US" sz="1799" dirty="0">
                  <a:solidFill>
                    <a:srgbClr val="191769"/>
                  </a:solidFill>
                  <a:latin typeface="Open Sans"/>
                </a:rPr>
              </a:br>
              <a:r>
                <a:rPr lang="en-US" sz="1799" dirty="0">
                  <a:solidFill>
                    <a:srgbClr val="191769"/>
                  </a:solidFill>
                  <a:latin typeface="Open Sans"/>
                </a:rPr>
                <a:t>2. Service </a:t>
              </a:r>
              <a:br>
                <a:rPr lang="en-US" sz="1799" dirty="0">
                  <a:solidFill>
                    <a:srgbClr val="191769"/>
                  </a:solidFill>
                  <a:latin typeface="Open Sans"/>
                </a:rPr>
              </a:br>
              <a:r>
                <a:rPr lang="en-US" sz="1799" dirty="0">
                  <a:solidFill>
                    <a:srgbClr val="191769"/>
                  </a:solidFill>
                  <a:latin typeface="Open Sans"/>
                </a:rPr>
                <a:t>Ski School English Speakers</a:t>
              </a:r>
              <a:br>
                <a:rPr lang="en-US" sz="1799" dirty="0">
                  <a:solidFill>
                    <a:srgbClr val="191769"/>
                  </a:solidFill>
                  <a:latin typeface="Open Sans"/>
                </a:rPr>
              </a:br>
              <a:r>
                <a:rPr lang="en-US" sz="1799" dirty="0">
                  <a:solidFill>
                    <a:srgbClr val="191769"/>
                  </a:solidFill>
                  <a:latin typeface="Open Sans"/>
                </a:rPr>
                <a:t>High grade - Ski gear Rental</a:t>
              </a:r>
              <a:br>
                <a:rPr lang="en-US" sz="1799" dirty="0">
                  <a:solidFill>
                    <a:srgbClr val="191769"/>
                  </a:solidFill>
                  <a:latin typeface="Open Sans"/>
                </a:rPr>
              </a:br>
              <a:br>
                <a:rPr lang="en-US" sz="1799" dirty="0">
                  <a:solidFill>
                    <a:srgbClr val="191769"/>
                  </a:solidFill>
                  <a:latin typeface="Open Sans"/>
                </a:rPr>
              </a:br>
              <a:r>
                <a:rPr lang="en-US" sz="1799" dirty="0">
                  <a:solidFill>
                    <a:srgbClr val="191769"/>
                  </a:solidFill>
                  <a:latin typeface="Open Sans"/>
                </a:rPr>
                <a:t>3. After Ski Contents</a:t>
              </a:r>
              <a:br>
                <a:rPr lang="en-US" sz="1799" dirty="0">
                  <a:solidFill>
                    <a:srgbClr val="191769"/>
                  </a:solidFill>
                  <a:latin typeface="Open Sans"/>
                </a:rPr>
              </a:br>
              <a:r>
                <a:rPr lang="en-US" sz="1799" dirty="0">
                  <a:solidFill>
                    <a:srgbClr val="191769"/>
                  </a:solidFill>
                  <a:latin typeface="Open Sans"/>
                </a:rPr>
                <a:t>Only 1min to Bar / Izakaya / Yakiniku etc..</a:t>
              </a:r>
            </a:p>
            <a:p>
              <a:pPr algn="l">
                <a:lnSpc>
                  <a:spcPts val="2609"/>
                </a:lnSpc>
                <a:spcBef>
                  <a:spcPts val="1956"/>
                </a:spcBef>
              </a:pPr>
              <a:r>
                <a:rPr lang="en-US" sz="1799" dirty="0">
                  <a:solidFill>
                    <a:srgbClr val="191769"/>
                  </a:solidFill>
                  <a:latin typeface="Open Sans"/>
                </a:rPr>
                <a:t>4. English speakers Guest Relation</a:t>
              </a:r>
              <a:br>
                <a:rPr lang="en-US" sz="1799" dirty="0">
                  <a:solidFill>
                    <a:srgbClr val="191769"/>
                  </a:solidFill>
                  <a:latin typeface="Open Sans"/>
                </a:rPr>
              </a:br>
              <a:r>
                <a:rPr lang="en-US" sz="1799" dirty="0">
                  <a:solidFill>
                    <a:srgbClr val="191769"/>
                  </a:solidFill>
                  <a:latin typeface="Open Sans"/>
                </a:rPr>
                <a:t>Arrange the Ski &amp; Snow Monkey Tour </a:t>
              </a:r>
            </a:p>
            <a:p>
              <a:pPr algn="l">
                <a:lnSpc>
                  <a:spcPts val="2609"/>
                </a:lnSpc>
                <a:spcBef>
                  <a:spcPts val="1956"/>
                </a:spcBef>
              </a:pPr>
              <a:r>
                <a:rPr lang="en-US" sz="1799" dirty="0">
                  <a:solidFill>
                    <a:srgbClr val="191769"/>
                  </a:solidFill>
                  <a:latin typeface="Open Sans"/>
                </a:rPr>
                <a:t>5. Best Rate in </a:t>
              </a:r>
              <a:r>
                <a:rPr lang="en-US" sz="1799" dirty="0" err="1">
                  <a:solidFill>
                    <a:srgbClr val="191769"/>
                  </a:solidFill>
                  <a:latin typeface="Open Sans"/>
                </a:rPr>
                <a:t>Shigakogen</a:t>
              </a:r>
              <a:endParaRPr lang="en-US" sz="1799" dirty="0">
                <a:solidFill>
                  <a:srgbClr val="191769"/>
                </a:solidFill>
                <a:latin typeface="Open Sans"/>
              </a:endParaRPr>
            </a:p>
            <a:p>
              <a:pPr algn="l">
                <a:lnSpc>
                  <a:spcPts val="2609"/>
                </a:lnSpc>
                <a:spcBef>
                  <a:spcPts val="1956"/>
                </a:spcBef>
              </a:pPr>
              <a:r>
                <a:rPr lang="en-US" sz="1799" dirty="0">
                  <a:solidFill>
                    <a:srgbClr val="191769"/>
                  </a:solidFill>
                  <a:latin typeface="Open Sans"/>
                </a:rPr>
                <a:t>6. Good Facilities</a:t>
              </a:r>
              <a:br>
                <a:rPr lang="en-US" sz="1799" dirty="0">
                  <a:solidFill>
                    <a:srgbClr val="191769"/>
                  </a:solidFill>
                  <a:latin typeface="Open Sans"/>
                </a:rPr>
              </a:br>
              <a:r>
                <a:rPr lang="en-US" sz="1799" dirty="0">
                  <a:solidFill>
                    <a:srgbClr val="191769"/>
                  </a:solidFill>
                  <a:latin typeface="Open Sans"/>
                </a:rPr>
                <a:t>Laundry Service / </a:t>
              </a:r>
              <a:r>
                <a:rPr lang="en-US" sz="1799" dirty="0" err="1">
                  <a:solidFill>
                    <a:srgbClr val="191769"/>
                  </a:solidFill>
                  <a:latin typeface="Open Sans"/>
                </a:rPr>
                <a:t>Souvnior</a:t>
              </a:r>
              <a:r>
                <a:rPr lang="en-US" sz="1799" dirty="0">
                  <a:solidFill>
                    <a:srgbClr val="191769"/>
                  </a:solidFill>
                  <a:latin typeface="Open Sans"/>
                </a:rPr>
                <a:t> Shop / Bar </a:t>
              </a:r>
              <a:r>
                <a:rPr lang="en-US" sz="1799" dirty="0" err="1">
                  <a:solidFill>
                    <a:srgbClr val="191769"/>
                  </a:solidFill>
                  <a:latin typeface="Open Sans"/>
                </a:rPr>
                <a:t>etc</a:t>
              </a:r>
              <a:r>
                <a:rPr lang="en-US" sz="1799" dirty="0">
                  <a:solidFill>
                    <a:srgbClr val="191769"/>
                  </a:solidFill>
                  <a:latin typeface="Open Sans"/>
                </a:rPr>
                <a:t>…</a:t>
              </a:r>
              <a:br>
                <a:rPr lang="en-US" sz="1799" dirty="0">
                  <a:solidFill>
                    <a:srgbClr val="191769"/>
                  </a:solidFill>
                  <a:latin typeface="Open Sans"/>
                </a:rPr>
              </a:br>
              <a:br>
                <a:rPr lang="en-US" sz="1799" dirty="0">
                  <a:solidFill>
                    <a:srgbClr val="191769"/>
                  </a:solidFill>
                  <a:latin typeface="Open Sans"/>
                </a:rPr>
              </a:br>
              <a:r>
                <a:rPr lang="en-US" sz="1799" dirty="0">
                  <a:solidFill>
                    <a:srgbClr val="191769"/>
                  </a:solidFill>
                  <a:latin typeface="Open Sans"/>
                </a:rPr>
                <a:t> 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05361" y="521141"/>
            <a:ext cx="11639039" cy="6826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661"/>
              </a:lnSpc>
              <a:spcBef>
                <a:spcPct val="0"/>
              </a:spcBef>
            </a:pPr>
            <a:r>
              <a:rPr lang="en-US" sz="6000" u="sng" spc="-104" dirty="0">
                <a:solidFill>
                  <a:srgbClr val="FFFFFF"/>
                </a:solidFill>
                <a:latin typeface="HK Grotesk Bold"/>
              </a:rPr>
              <a:t>Why you choose Shiga </a:t>
            </a:r>
            <a:r>
              <a:rPr lang="en-US" sz="6000" u="sng" spc="-104" dirty="0" err="1">
                <a:solidFill>
                  <a:srgbClr val="FFFFFF"/>
                </a:solidFill>
                <a:latin typeface="HK Grotesk Bold"/>
              </a:rPr>
              <a:t>Ichii</a:t>
            </a:r>
            <a:r>
              <a:rPr lang="en-US" sz="6000" u="sng" spc="-104" dirty="0">
                <a:solidFill>
                  <a:srgbClr val="FFFFFF"/>
                </a:solidFill>
                <a:latin typeface="HK Grotesk Bold"/>
              </a:rPr>
              <a:t> Hotel 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A1A37C93-60DD-F835-A828-D6CF0CD522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92" y="1678840"/>
            <a:ext cx="3962400" cy="2972471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105CEEA8-0EE3-1BF0-95CD-15E17C47AA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261" y="1678840"/>
            <a:ext cx="3957624" cy="2979986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1900A7A0-685C-9CB9-1CAB-3F50F29EAC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92" y="4651311"/>
            <a:ext cx="3940615" cy="2838568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D5418A3C-AF97-6CE3-65F1-C4C9AD5321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815" y="4659412"/>
            <a:ext cx="3981070" cy="2838568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E8BA7C12-7AA4-A3D6-8215-AA265EE330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29" y="7489879"/>
            <a:ext cx="3904232" cy="2451757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0767AEAE-E2CB-07E6-48B6-B103D94FD75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815" y="7489879"/>
            <a:ext cx="3981070" cy="24517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7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9873454" y="5143500"/>
            <a:ext cx="4207273" cy="5143500"/>
          </a:xfrm>
          <a:prstGeom prst="rect">
            <a:avLst/>
          </a:prstGeom>
          <a:solidFill>
            <a:srgbClr val="DF682D"/>
          </a:solidFill>
        </p:spPr>
      </p:sp>
      <p:sp>
        <p:nvSpPr>
          <p:cNvPr id="7" name="AutoShape 7"/>
          <p:cNvSpPr/>
          <p:nvPr/>
        </p:nvSpPr>
        <p:spPr>
          <a:xfrm>
            <a:off x="5666181" y="0"/>
            <a:ext cx="4207273" cy="5143500"/>
          </a:xfrm>
          <a:prstGeom prst="rect">
            <a:avLst/>
          </a:prstGeom>
          <a:solidFill>
            <a:srgbClr val="62A25D"/>
          </a:solidFill>
        </p:spPr>
      </p:sp>
      <p:sp>
        <p:nvSpPr>
          <p:cNvPr id="8" name="TextBox 8"/>
          <p:cNvSpPr txBox="1"/>
          <p:nvPr/>
        </p:nvSpPr>
        <p:spPr>
          <a:xfrm>
            <a:off x="762000" y="4195291"/>
            <a:ext cx="4991100" cy="18964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7227"/>
              </a:lnSpc>
              <a:spcBef>
                <a:spcPct val="0"/>
              </a:spcBef>
            </a:pPr>
            <a:r>
              <a:rPr lang="en-US" sz="7300" dirty="0">
                <a:solidFill>
                  <a:srgbClr val="FFFFFF"/>
                </a:solidFill>
                <a:latin typeface="HK Grotesk Bold"/>
              </a:rPr>
              <a:t>Shiga </a:t>
            </a:r>
            <a:r>
              <a:rPr lang="en-US" sz="7300" dirty="0" err="1">
                <a:solidFill>
                  <a:srgbClr val="FFFFFF"/>
                </a:solidFill>
                <a:latin typeface="HK Grotesk Bold"/>
              </a:rPr>
              <a:t>Ichii</a:t>
            </a:r>
            <a:r>
              <a:rPr lang="en-US" sz="7300" dirty="0">
                <a:solidFill>
                  <a:srgbClr val="FFFFFF"/>
                </a:solidFill>
                <a:latin typeface="HK Grotesk Bold"/>
              </a:rPr>
              <a:t> Hotel </a:t>
            </a:r>
            <a:r>
              <a:rPr lang="en-US" sz="7300" u="none" dirty="0">
                <a:solidFill>
                  <a:srgbClr val="FFFFFF"/>
                </a:solidFill>
                <a:latin typeface="HK Grotesk Bold"/>
              </a:rPr>
              <a:t>Tips</a:t>
            </a:r>
          </a:p>
        </p:txBody>
      </p:sp>
      <p:sp>
        <p:nvSpPr>
          <p:cNvPr id="12" name="AutoShape 12"/>
          <p:cNvSpPr/>
          <p:nvPr/>
        </p:nvSpPr>
        <p:spPr>
          <a:xfrm>
            <a:off x="14080727" y="0"/>
            <a:ext cx="4207273" cy="5143500"/>
          </a:xfrm>
          <a:prstGeom prst="rect">
            <a:avLst/>
          </a:prstGeom>
          <a:solidFill>
            <a:srgbClr val="FFC924"/>
          </a:solidFill>
        </p:spPr>
      </p:sp>
      <p:grpSp>
        <p:nvGrpSpPr>
          <p:cNvPr id="13" name="Group 13"/>
          <p:cNvGrpSpPr/>
          <p:nvPr/>
        </p:nvGrpSpPr>
        <p:grpSpPr>
          <a:xfrm>
            <a:off x="6359980" y="942435"/>
            <a:ext cx="2850312" cy="2981997"/>
            <a:chOff x="0" y="-19051"/>
            <a:chExt cx="3800416" cy="3975995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19051"/>
              <a:ext cx="3713120" cy="18363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584"/>
                </a:lnSpc>
              </a:pPr>
              <a:r>
                <a:rPr lang="en-US" sz="2800" spc="-70" dirty="0">
                  <a:solidFill>
                    <a:srgbClr val="FFFFFF"/>
                  </a:solidFill>
                  <a:latin typeface="HK Grotesk Bold"/>
                </a:rPr>
                <a:t>Traditional Japanese Tatami Room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87296" y="1928782"/>
              <a:ext cx="3713120" cy="20281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</a:pPr>
              <a:r>
                <a:rPr lang="en-US" sz="1400" dirty="0">
                  <a:solidFill>
                    <a:srgbClr val="FFFFFF"/>
                  </a:solidFill>
                  <a:latin typeface="Open Sans"/>
                </a:rPr>
                <a:t>Total 50 Rooms </a:t>
              </a:r>
            </a:p>
            <a:p>
              <a:pPr algn="l">
                <a:lnSpc>
                  <a:spcPts val="1960"/>
                </a:lnSpc>
              </a:pPr>
              <a:r>
                <a:rPr lang="en-US" sz="1400" dirty="0">
                  <a:solidFill>
                    <a:srgbClr val="FFFFFF"/>
                  </a:solidFill>
                  <a:latin typeface="Open Sans"/>
                </a:rPr>
                <a:t>In detail, 36 room with Bath room and all room with washer toilet.</a:t>
              </a:r>
            </a:p>
            <a:p>
              <a:pPr algn="l">
                <a:lnSpc>
                  <a:spcPts val="1960"/>
                </a:lnSpc>
              </a:pPr>
              <a:r>
                <a:rPr lang="en-US" sz="1400" dirty="0">
                  <a:solidFill>
                    <a:srgbClr val="FFFFFF"/>
                  </a:solidFill>
                  <a:latin typeface="Open Sans"/>
                </a:rPr>
                <a:t>Most of rooms are mountain and city view. 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584671" y="6546745"/>
            <a:ext cx="2784840" cy="1859015"/>
            <a:chOff x="0" y="-19049"/>
            <a:chExt cx="3713120" cy="2478686"/>
          </a:xfrm>
        </p:grpSpPr>
        <p:sp>
          <p:nvSpPr>
            <p:cNvPr id="17" name="TextBox 17"/>
            <p:cNvSpPr txBox="1"/>
            <p:nvPr/>
          </p:nvSpPr>
          <p:spPr>
            <a:xfrm>
              <a:off x="0" y="-19049"/>
              <a:ext cx="3713120" cy="6052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584"/>
                </a:lnSpc>
              </a:pPr>
              <a:r>
                <a:rPr lang="en-US" sz="2800" spc="-70" dirty="0">
                  <a:solidFill>
                    <a:srgbClr val="FFFFFF"/>
                  </a:solidFill>
                  <a:latin typeface="HK Grotesk Bold"/>
                </a:rPr>
                <a:t>Onsen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1115423"/>
              <a:ext cx="3713120" cy="13442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</a:pPr>
              <a:r>
                <a:rPr lang="en-US" sz="1400" dirty="0">
                  <a:solidFill>
                    <a:srgbClr val="FFFFFF"/>
                  </a:solidFill>
                  <a:latin typeface="Open Sans"/>
                </a:rPr>
                <a:t>Man-made Onsen. </a:t>
              </a:r>
            </a:p>
            <a:p>
              <a:pPr algn="l">
                <a:lnSpc>
                  <a:spcPts val="1960"/>
                </a:lnSpc>
              </a:pPr>
              <a:r>
                <a:rPr lang="en-US" sz="1400" dirty="0">
                  <a:solidFill>
                    <a:srgbClr val="FFFFFF"/>
                  </a:solidFill>
                  <a:latin typeface="Open Sans"/>
                </a:rPr>
                <a:t>Great reputation from guest. </a:t>
              </a:r>
            </a:p>
            <a:p>
              <a:pPr algn="l">
                <a:lnSpc>
                  <a:spcPts val="1960"/>
                </a:lnSpc>
              </a:pPr>
              <a:r>
                <a:rPr lang="en-US" sz="1400" dirty="0">
                  <a:solidFill>
                    <a:srgbClr val="FFFFFF"/>
                  </a:solidFill>
                  <a:latin typeface="Open Sans"/>
                </a:rPr>
                <a:t>It is good for your tired body and encourage to have a good rest.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4791944" y="1177605"/>
            <a:ext cx="2784840" cy="2566777"/>
            <a:chOff x="0" y="-19049"/>
            <a:chExt cx="3713120" cy="3422368"/>
          </a:xfrm>
        </p:grpSpPr>
        <p:sp>
          <p:nvSpPr>
            <p:cNvPr id="20" name="TextBox 20"/>
            <p:cNvSpPr txBox="1"/>
            <p:nvPr/>
          </p:nvSpPr>
          <p:spPr>
            <a:xfrm>
              <a:off x="0" y="-19049"/>
              <a:ext cx="3713120" cy="6052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584"/>
                </a:lnSpc>
              </a:pPr>
              <a:r>
                <a:rPr lang="en-US" sz="2800" spc="-70" dirty="0">
                  <a:solidFill>
                    <a:srgbClr val="191769"/>
                  </a:solidFill>
                  <a:latin typeface="HK Grotesk Bold"/>
                </a:rPr>
                <a:t>Meals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1717130"/>
              <a:ext cx="3713120" cy="16861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</a:pPr>
              <a:r>
                <a:rPr lang="en-US" sz="1400" dirty="0">
                  <a:solidFill>
                    <a:srgbClr val="191769"/>
                  </a:solidFill>
                  <a:latin typeface="Open Sans"/>
                </a:rPr>
                <a:t>Two Chefs provide best meals in </a:t>
              </a:r>
              <a:r>
                <a:rPr lang="en-US" sz="1400" dirty="0" err="1">
                  <a:solidFill>
                    <a:srgbClr val="191769"/>
                  </a:solidFill>
                  <a:latin typeface="Open Sans"/>
                </a:rPr>
                <a:t>Shigakogen</a:t>
              </a:r>
              <a:r>
                <a:rPr lang="en-US" sz="1400" dirty="0">
                  <a:solidFill>
                    <a:srgbClr val="191769"/>
                  </a:solidFill>
                  <a:latin typeface="Open Sans"/>
                </a:rPr>
                <a:t>. </a:t>
              </a:r>
            </a:p>
            <a:p>
              <a:pPr algn="l">
                <a:lnSpc>
                  <a:spcPts val="1960"/>
                </a:lnSpc>
              </a:pPr>
              <a:r>
                <a:rPr lang="en-US" sz="1400" dirty="0">
                  <a:solidFill>
                    <a:srgbClr val="191769"/>
                  </a:solidFill>
                  <a:latin typeface="Open Sans"/>
                </a:rPr>
                <a:t>Normally Buffet Style with combine Japanese / Western and Chinese. </a:t>
              </a:r>
            </a:p>
          </p:txBody>
        </p:sp>
      </p:grpSp>
      <p:pic>
        <p:nvPicPr>
          <p:cNvPr id="23" name="図 22">
            <a:extLst>
              <a:ext uri="{FF2B5EF4-FFF2-40B4-BE49-F238E27FC236}">
                <a16:creationId xmlns:a16="http://schemas.microsoft.com/office/drawing/2014/main" id="{A324FD0A-1708-5C3A-939F-449E0D9952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453" y="0"/>
            <a:ext cx="4207273" cy="5143500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2C86F1C9-2759-3258-1648-E102124AF8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181" y="5143500"/>
            <a:ext cx="4207271" cy="5143500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97D12509-80FB-E427-557A-B436532A5D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0726" y="5143500"/>
            <a:ext cx="4207274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7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459183"/>
            <a:ext cx="8765257" cy="8827817"/>
          </a:xfrm>
          <a:prstGeom prst="rect">
            <a:avLst/>
          </a:prstGeom>
          <a:solidFill>
            <a:srgbClr val="FDCBDF"/>
          </a:solidFill>
        </p:spPr>
      </p:sp>
      <p:grpSp>
        <p:nvGrpSpPr>
          <p:cNvPr id="4" name="Group 4"/>
          <p:cNvGrpSpPr/>
          <p:nvPr/>
        </p:nvGrpSpPr>
        <p:grpSpPr>
          <a:xfrm>
            <a:off x="1295507" y="3181517"/>
            <a:ext cx="6174242" cy="5791629"/>
            <a:chOff x="-1" y="28575"/>
            <a:chExt cx="8232322" cy="7722171"/>
          </a:xfrm>
        </p:grpSpPr>
        <p:sp>
          <p:nvSpPr>
            <p:cNvPr id="5" name="TextBox 5"/>
            <p:cNvSpPr txBox="1"/>
            <p:nvPr/>
          </p:nvSpPr>
          <p:spPr>
            <a:xfrm>
              <a:off x="0" y="1660785"/>
              <a:ext cx="8232321" cy="27366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294"/>
                </a:lnSpc>
                <a:spcBef>
                  <a:spcPct val="0"/>
                </a:spcBef>
              </a:pPr>
              <a:r>
                <a:rPr lang="en-US" sz="4769" u="none" spc="-119" dirty="0">
                  <a:solidFill>
                    <a:srgbClr val="191769"/>
                  </a:solidFill>
                  <a:latin typeface="HK Grotesk Bold"/>
                </a:rPr>
                <a:t>Shiga </a:t>
              </a:r>
              <a:r>
                <a:rPr lang="en-US" sz="4769" u="none" spc="-119" dirty="0" err="1">
                  <a:solidFill>
                    <a:srgbClr val="191769"/>
                  </a:solidFill>
                  <a:latin typeface="HK Grotesk Bold"/>
                </a:rPr>
                <a:t>Ichii</a:t>
              </a:r>
              <a:r>
                <a:rPr lang="en-US" sz="4769" u="none" spc="-119" dirty="0">
                  <a:solidFill>
                    <a:srgbClr val="191769"/>
                  </a:solidFill>
                  <a:latin typeface="HK Grotesk Bold"/>
                </a:rPr>
                <a:t> has high scores of customer Reviews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1" y="6762783"/>
              <a:ext cx="8232321" cy="98796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2964"/>
                </a:lnSpc>
                <a:spcBef>
                  <a:spcPts val="2223"/>
                </a:spcBef>
              </a:pPr>
              <a:r>
                <a:rPr lang="en-US" sz="2044" dirty="0">
                  <a:solidFill>
                    <a:srgbClr val="191769"/>
                  </a:solidFill>
                  <a:latin typeface="Open Sans"/>
                </a:rPr>
                <a:t>Rakuten, Agoda, Expedia, Trip </a:t>
              </a:r>
              <a:r>
                <a:rPr lang="en-US" sz="2044" dirty="0" err="1">
                  <a:solidFill>
                    <a:srgbClr val="191769"/>
                  </a:solidFill>
                  <a:latin typeface="Open Sans"/>
                </a:rPr>
                <a:t>Adovisors</a:t>
              </a:r>
              <a:r>
                <a:rPr lang="en-US" sz="2044" dirty="0">
                  <a:solidFill>
                    <a:srgbClr val="191769"/>
                  </a:solidFill>
                  <a:latin typeface="Open Sans"/>
                </a:rPr>
                <a:t>, Google </a:t>
              </a:r>
              <a:r>
                <a:rPr lang="en-US" sz="2044" dirty="0" err="1">
                  <a:solidFill>
                    <a:srgbClr val="191769"/>
                  </a:solidFill>
                  <a:latin typeface="Open Sans"/>
                </a:rPr>
                <a:t>etc</a:t>
              </a:r>
              <a:r>
                <a:rPr lang="en-US" sz="2044" dirty="0">
                  <a:solidFill>
                    <a:srgbClr val="191769"/>
                  </a:solidFill>
                  <a:latin typeface="Open Sans"/>
                </a:rPr>
                <a:t>…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8575"/>
              <a:ext cx="6870852" cy="6511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715"/>
                </a:lnSpc>
                <a:spcBef>
                  <a:spcPct val="0"/>
                </a:spcBef>
              </a:pPr>
              <a:r>
                <a:rPr lang="en-US" sz="3347" u="sng" spc="-83" dirty="0">
                  <a:solidFill>
                    <a:srgbClr val="191769"/>
                  </a:solidFill>
                  <a:latin typeface="HK Grotesk Bold"/>
                </a:rPr>
                <a:t>Great Reputation 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898362" y="8897362"/>
            <a:ext cx="721877" cy="721877"/>
            <a:chOff x="0" y="0"/>
            <a:chExt cx="962502" cy="962502"/>
          </a:xfrm>
        </p:grpSpPr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0" y="0"/>
              <a:ext cx="962502" cy="962502"/>
              <a:chOff x="-2540" y="-2540"/>
              <a:chExt cx="6355080" cy="635508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1" name="TextBox 11"/>
            <p:cNvSpPr txBox="1"/>
            <p:nvPr/>
          </p:nvSpPr>
          <p:spPr>
            <a:xfrm>
              <a:off x="96577" y="292570"/>
              <a:ext cx="769348" cy="4154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28"/>
                </a:lnSpc>
              </a:pPr>
              <a:r>
                <a:rPr lang="en-US" sz="2251">
                  <a:solidFill>
                    <a:srgbClr val="FFFFFF"/>
                  </a:solidFill>
                  <a:latin typeface="HK Grotesk Light"/>
                </a:rPr>
                <a:t>R|R</a:t>
              </a:r>
            </a:p>
          </p:txBody>
        </p:sp>
      </p:grpSp>
      <p:pic>
        <p:nvPicPr>
          <p:cNvPr id="13" name="図 12">
            <a:extLst>
              <a:ext uri="{FF2B5EF4-FFF2-40B4-BE49-F238E27FC236}">
                <a16:creationId xmlns:a16="http://schemas.microsoft.com/office/drawing/2014/main" id="{412C3E43-C215-E5D0-6027-D1F2964F3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870587"/>
            <a:ext cx="8808212" cy="2139313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21105C01-73FA-A3FA-5C60-6C75C17FF9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521" y="5172891"/>
            <a:ext cx="6058746" cy="1962424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F861CC1F-C51C-D140-DCF4-D6BA344052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521" y="3165407"/>
            <a:ext cx="8808212" cy="1825694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58A8B3CA-76D4-E266-F054-BB1C0727FE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829" y="7317105"/>
            <a:ext cx="7411484" cy="25530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316884" y="5143500"/>
            <a:ext cx="5481129" cy="5143500"/>
          </a:xfrm>
          <a:prstGeom prst="rect">
            <a:avLst/>
          </a:prstGeom>
          <a:solidFill>
            <a:srgbClr val="DF682D"/>
          </a:solidFill>
        </p:spPr>
      </p:sp>
      <p:sp>
        <p:nvSpPr>
          <p:cNvPr id="3" name="AutoShape 3"/>
          <p:cNvSpPr/>
          <p:nvPr/>
        </p:nvSpPr>
        <p:spPr>
          <a:xfrm>
            <a:off x="12798014" y="0"/>
            <a:ext cx="5481129" cy="5143500"/>
          </a:xfrm>
          <a:prstGeom prst="rect">
            <a:avLst/>
          </a:prstGeom>
          <a:solidFill>
            <a:srgbClr val="191769"/>
          </a:solidFill>
        </p:spPr>
      </p:sp>
      <p:sp>
        <p:nvSpPr>
          <p:cNvPr id="5" name="TextBox 5"/>
          <p:cNvSpPr txBox="1"/>
          <p:nvPr/>
        </p:nvSpPr>
        <p:spPr>
          <a:xfrm>
            <a:off x="457200" y="1654063"/>
            <a:ext cx="7131005" cy="9442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6934"/>
              </a:lnSpc>
              <a:spcBef>
                <a:spcPct val="0"/>
              </a:spcBef>
            </a:pPr>
            <a:r>
              <a:rPr lang="en-US" sz="7299" spc="-182" dirty="0">
                <a:solidFill>
                  <a:srgbClr val="191769"/>
                </a:solidFill>
                <a:latin typeface="HK Grotesk Bold"/>
              </a:rPr>
              <a:t>How you access </a:t>
            </a:r>
            <a:endParaRPr lang="en-US" sz="7299" u="none" spc="-182" dirty="0">
              <a:solidFill>
                <a:srgbClr val="191769"/>
              </a:solidFill>
              <a:latin typeface="HK Grotesk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0" y="6586710"/>
            <a:ext cx="7316884" cy="3700290"/>
            <a:chOff x="0" y="0"/>
            <a:chExt cx="9755846" cy="4933720"/>
          </a:xfrm>
        </p:grpSpPr>
        <p:sp>
          <p:nvSpPr>
            <p:cNvPr id="7" name="AutoShape 7"/>
            <p:cNvSpPr/>
            <p:nvPr/>
          </p:nvSpPr>
          <p:spPr>
            <a:xfrm>
              <a:off x="0" y="0"/>
              <a:ext cx="9755846" cy="4933720"/>
            </a:xfrm>
            <a:prstGeom prst="rect">
              <a:avLst/>
            </a:prstGeom>
            <a:solidFill>
              <a:srgbClr val="F6F6F6">
                <a:alpha val="65882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219200" y="1435711"/>
              <a:ext cx="6623059" cy="11994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10"/>
                </a:lnSpc>
                <a:spcBef>
                  <a:spcPts val="1957"/>
                </a:spcBef>
              </a:pPr>
              <a:r>
                <a:rPr lang="en-US" sz="1800" dirty="0" err="1">
                  <a:solidFill>
                    <a:srgbClr val="191769"/>
                  </a:solidFill>
                  <a:latin typeface="Open Sans"/>
                </a:rPr>
                <a:t>Shigakogen</a:t>
              </a:r>
              <a:r>
                <a:rPr lang="en-US" sz="1800" dirty="0">
                  <a:solidFill>
                    <a:srgbClr val="191769"/>
                  </a:solidFill>
                  <a:latin typeface="Open Sans"/>
                </a:rPr>
                <a:t> is located in Nagano prefecture.</a:t>
              </a:r>
            </a:p>
            <a:p>
              <a:pPr algn="l">
                <a:lnSpc>
                  <a:spcPts val="2610"/>
                </a:lnSpc>
                <a:spcBef>
                  <a:spcPts val="1957"/>
                </a:spcBef>
              </a:pPr>
              <a:r>
                <a:rPr lang="en-US" sz="1800" dirty="0">
                  <a:solidFill>
                    <a:srgbClr val="191769"/>
                  </a:solidFill>
                  <a:latin typeface="Open Sans"/>
                </a:rPr>
                <a:t>It </a:t>
              </a:r>
              <a:r>
                <a:rPr lang="en-US" dirty="0">
                  <a:solidFill>
                    <a:srgbClr val="191769"/>
                  </a:solidFill>
                  <a:latin typeface="Open Sans"/>
                </a:rPr>
                <a:t>is surrounded by </a:t>
              </a:r>
              <a:r>
                <a:rPr lang="en-US" dirty="0" err="1">
                  <a:solidFill>
                    <a:srgbClr val="191769"/>
                  </a:solidFill>
                  <a:latin typeface="Open Sans"/>
                </a:rPr>
                <a:t>Myoko</a:t>
              </a:r>
              <a:r>
                <a:rPr lang="en-US" dirty="0">
                  <a:solidFill>
                    <a:srgbClr val="191769"/>
                  </a:solidFill>
                  <a:latin typeface="Open Sans"/>
                </a:rPr>
                <a:t>, Nozawa, </a:t>
              </a:r>
              <a:r>
                <a:rPr lang="en-US" dirty="0" err="1">
                  <a:solidFill>
                    <a:srgbClr val="191769"/>
                  </a:solidFill>
                  <a:latin typeface="Open Sans"/>
                </a:rPr>
                <a:t>Hakuba</a:t>
              </a:r>
              <a:endParaRPr lang="en-US" sz="1800" dirty="0">
                <a:solidFill>
                  <a:srgbClr val="191769"/>
                </a:solidFill>
                <a:latin typeface="Open Sans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700195" y="1055159"/>
            <a:ext cx="3676768" cy="2347758"/>
            <a:chOff x="0" y="-19051"/>
            <a:chExt cx="4902358" cy="3130343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19051"/>
              <a:ext cx="4902358" cy="6052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584"/>
                </a:lnSpc>
                <a:spcBef>
                  <a:spcPct val="0"/>
                </a:spcBef>
              </a:pPr>
              <a:r>
                <a:rPr lang="en-US" sz="2800" spc="-70" dirty="0">
                  <a:solidFill>
                    <a:srgbClr val="FFFFFF"/>
                  </a:solidFill>
                  <a:latin typeface="HK Grotesk Bold"/>
                </a:rPr>
                <a:t>Bullet Train </a:t>
              </a:r>
              <a:endParaRPr lang="en-US" sz="2799" spc="-70" dirty="0">
                <a:solidFill>
                  <a:srgbClr val="FFFFFF"/>
                </a:solidFill>
                <a:latin typeface="HK Grotesk Bold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510598"/>
              <a:ext cx="4902358" cy="16006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30"/>
                </a:lnSpc>
                <a:spcBef>
                  <a:spcPts val="1522"/>
                </a:spcBef>
              </a:pPr>
              <a:r>
                <a:rPr lang="en-US" sz="1400" dirty="0">
                  <a:solidFill>
                    <a:srgbClr val="FFFFFF"/>
                  </a:solidFill>
                  <a:latin typeface="Open Sans"/>
                </a:rPr>
                <a:t>Take the Bullet Train and get off at JR Nagano Station. </a:t>
              </a:r>
            </a:p>
            <a:p>
              <a:pPr algn="ctr">
                <a:lnSpc>
                  <a:spcPts val="2030"/>
                </a:lnSpc>
                <a:spcBef>
                  <a:spcPts val="1522"/>
                </a:spcBef>
              </a:pPr>
              <a:r>
                <a:rPr lang="en-US" sz="1400" dirty="0">
                  <a:solidFill>
                    <a:srgbClr val="FFFFFF"/>
                  </a:solidFill>
                  <a:latin typeface="Open Sans"/>
                </a:rPr>
                <a:t>It takes only around 2 hours from Tokyo Station to Nagano Station.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055368" y="6379648"/>
            <a:ext cx="4004162" cy="2347758"/>
            <a:chOff x="0" y="-19051"/>
            <a:chExt cx="5338882" cy="3130343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19051"/>
              <a:ext cx="5338882" cy="6051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583"/>
                </a:lnSpc>
                <a:spcBef>
                  <a:spcPct val="0"/>
                </a:spcBef>
              </a:pPr>
              <a:r>
                <a:rPr lang="en-US" sz="2799" spc="-69" dirty="0" err="1">
                  <a:solidFill>
                    <a:srgbClr val="FFFFFF"/>
                  </a:solidFill>
                  <a:latin typeface="HK Grotesk Bold"/>
                </a:rPr>
                <a:t>Shigakogen</a:t>
              </a:r>
              <a:r>
                <a:rPr lang="en-US" sz="2799" spc="-69" dirty="0">
                  <a:solidFill>
                    <a:srgbClr val="FFFFFF"/>
                  </a:solidFill>
                  <a:latin typeface="HK Grotesk Bold"/>
                </a:rPr>
                <a:t> Express Bus</a:t>
              </a:r>
              <a:endParaRPr lang="en-US" sz="2799" u="none" spc="-69" dirty="0">
                <a:solidFill>
                  <a:srgbClr val="FFFFFF"/>
                </a:solidFill>
                <a:latin typeface="HK Grotesk Bold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510598"/>
              <a:ext cx="5338882" cy="16006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30"/>
                </a:lnSpc>
                <a:spcBef>
                  <a:spcPts val="1522"/>
                </a:spcBef>
              </a:pPr>
              <a:r>
                <a:rPr lang="en-US" sz="1400" dirty="0">
                  <a:solidFill>
                    <a:srgbClr val="FFFFFF"/>
                  </a:solidFill>
                  <a:latin typeface="Open Sans"/>
                </a:rPr>
                <a:t>Take Express Bus from Nagano station and get off Ichinose. </a:t>
              </a:r>
            </a:p>
            <a:p>
              <a:pPr algn="ctr">
                <a:lnSpc>
                  <a:spcPts val="2030"/>
                </a:lnSpc>
                <a:spcBef>
                  <a:spcPts val="1522"/>
                </a:spcBef>
              </a:pPr>
              <a:r>
                <a:rPr lang="en-US" sz="1400" dirty="0">
                  <a:solidFill>
                    <a:srgbClr val="FFFFFF"/>
                  </a:solidFill>
                  <a:latin typeface="Open Sans"/>
                </a:rPr>
                <a:t>It takes only 1.5 hours from Nagano Station to Ichinose (S24)</a:t>
              </a:r>
            </a:p>
          </p:txBody>
        </p:sp>
      </p:grpSp>
      <p:pic>
        <p:nvPicPr>
          <p:cNvPr id="17" name="図 16">
            <a:extLst>
              <a:ext uri="{FF2B5EF4-FFF2-40B4-BE49-F238E27FC236}">
                <a16:creationId xmlns:a16="http://schemas.microsoft.com/office/drawing/2014/main" id="{50E972B8-0074-C16F-E28E-5C1C5B934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884" y="0"/>
            <a:ext cx="5509101" cy="514350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D333B42A-2330-CF8A-86B2-19D538E64B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6871" y="5152779"/>
            <a:ext cx="5481129" cy="5134221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15E2E412-B0BD-040A-A743-B3AEFF833E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0246"/>
            <a:ext cx="3764533" cy="4225065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31D8DEA7-9340-D2E6-FAE3-7E9E2AEFE8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829" y="4752517"/>
            <a:ext cx="3786684" cy="2362733"/>
          </a:xfrm>
          <a:prstGeom prst="rect">
            <a:avLst/>
          </a:prstGeom>
        </p:spPr>
      </p:pic>
      <p:sp>
        <p:nvSpPr>
          <p:cNvPr id="26" name="矢印: 下カーブ 25">
            <a:extLst>
              <a:ext uri="{FF2B5EF4-FFF2-40B4-BE49-F238E27FC236}">
                <a16:creationId xmlns:a16="http://schemas.microsoft.com/office/drawing/2014/main" id="{9A73AD4C-BC77-7DD9-049F-377FD6F73968}"/>
              </a:ext>
            </a:extLst>
          </p:cNvPr>
          <p:cNvSpPr/>
          <p:nvPr/>
        </p:nvSpPr>
        <p:spPr>
          <a:xfrm>
            <a:off x="2396791" y="4508369"/>
            <a:ext cx="1295400" cy="762000"/>
          </a:xfrm>
          <a:prstGeom prst="curvedDownArrow">
            <a:avLst/>
          </a:prstGeom>
          <a:solidFill>
            <a:srgbClr val="00B050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001E2445-3A64-32AF-62F2-34A6DDC79A83}"/>
              </a:ext>
            </a:extLst>
          </p:cNvPr>
          <p:cNvSpPr/>
          <p:nvPr/>
        </p:nvSpPr>
        <p:spPr>
          <a:xfrm>
            <a:off x="5727575" y="5448300"/>
            <a:ext cx="1206625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68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481163" y="1421083"/>
            <a:ext cx="14806837" cy="8865917"/>
          </a:xfrm>
          <a:prstGeom prst="rect">
            <a:avLst/>
          </a:prstGeom>
          <a:solidFill>
            <a:srgbClr val="FFC924"/>
          </a:solidFill>
        </p:spPr>
        <p:txBody>
          <a:bodyPr/>
          <a:lstStyle/>
          <a:p>
            <a:endParaRPr lang="ja-JP" altLang="en-US" dirty="0"/>
          </a:p>
        </p:txBody>
      </p:sp>
      <p:grpSp>
        <p:nvGrpSpPr>
          <p:cNvPr id="7" name="Group 7"/>
          <p:cNvGrpSpPr/>
          <p:nvPr/>
        </p:nvGrpSpPr>
        <p:grpSpPr>
          <a:xfrm>
            <a:off x="9122898" y="1421083"/>
            <a:ext cx="7945902" cy="7543149"/>
            <a:chOff x="0" y="228600"/>
            <a:chExt cx="10594537" cy="10057531"/>
          </a:xfrm>
        </p:grpSpPr>
        <p:sp>
          <p:nvSpPr>
            <p:cNvPr id="8" name="TextBox 8"/>
            <p:cNvSpPr txBox="1"/>
            <p:nvPr/>
          </p:nvSpPr>
          <p:spPr>
            <a:xfrm>
              <a:off x="0" y="228600"/>
              <a:ext cx="10594537" cy="520022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10088"/>
                </a:lnSpc>
                <a:spcBef>
                  <a:spcPct val="0"/>
                </a:spcBef>
              </a:pPr>
              <a:r>
                <a:rPr lang="en-US" sz="8800" u="none" spc="-260" dirty="0">
                  <a:solidFill>
                    <a:srgbClr val="191769"/>
                  </a:solidFill>
                  <a:latin typeface="HK Grotesk Bold"/>
                </a:rPr>
                <a:t>Look Forward to Seeing you in Shiga </a:t>
              </a:r>
              <a:r>
                <a:rPr lang="en-US" sz="8800" u="none" spc="-260" dirty="0" err="1">
                  <a:solidFill>
                    <a:srgbClr val="191769"/>
                  </a:solidFill>
                  <a:latin typeface="HK Grotesk Bold"/>
                </a:rPr>
                <a:t>Ichii</a:t>
              </a:r>
              <a:r>
                <a:rPr lang="en-US" sz="8800" u="none" spc="-260" dirty="0">
                  <a:solidFill>
                    <a:srgbClr val="191769"/>
                  </a:solidFill>
                  <a:latin typeface="HK Grotesk Bold"/>
                </a:rPr>
                <a:t> Hotel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39336" y="7020622"/>
              <a:ext cx="8733098" cy="32655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060"/>
                </a:lnSpc>
                <a:spcBef>
                  <a:spcPts val="3045"/>
                </a:spcBef>
              </a:pPr>
              <a:r>
                <a:rPr lang="en-US" sz="2800" u="none" dirty="0">
                  <a:solidFill>
                    <a:srgbClr val="191769"/>
                  </a:solidFill>
                  <a:latin typeface="Open Sans"/>
                </a:rPr>
                <a:t>For questions, requests and anything else we can help you with, please email us at </a:t>
              </a:r>
              <a:r>
                <a:rPr lang="en-US" sz="2800" u="none" dirty="0">
                  <a:solidFill>
                    <a:srgbClr val="191769"/>
                  </a:solidFill>
                  <a:latin typeface="Open Sans Bold"/>
                  <a:hlinkClick r:id="rId2"/>
                </a:rPr>
                <a:t>info@shigaichii.jp</a:t>
              </a:r>
              <a:endParaRPr lang="en-US" sz="2800" u="none" dirty="0">
                <a:solidFill>
                  <a:srgbClr val="191769"/>
                </a:solidFill>
                <a:latin typeface="Open Sans Bold"/>
              </a:endParaRPr>
            </a:p>
            <a:p>
              <a:pPr marL="0" lvl="0" indent="0" algn="l">
                <a:lnSpc>
                  <a:spcPts val="4060"/>
                </a:lnSpc>
                <a:spcBef>
                  <a:spcPts val="3045"/>
                </a:spcBef>
              </a:pPr>
              <a:r>
                <a:rPr lang="en-US" sz="2800" dirty="0">
                  <a:solidFill>
                    <a:srgbClr val="191769"/>
                  </a:solidFill>
                  <a:latin typeface="Open Sans Bold"/>
                </a:rPr>
                <a:t>Person in charge: Mr. Kodama</a:t>
              </a:r>
            </a:p>
          </p:txBody>
        </p:sp>
      </p:grpSp>
      <p:pic>
        <p:nvPicPr>
          <p:cNvPr id="12" name="図 11">
            <a:extLst>
              <a:ext uri="{FF2B5EF4-FFF2-40B4-BE49-F238E27FC236}">
                <a16:creationId xmlns:a16="http://schemas.microsoft.com/office/drawing/2014/main" id="{F3701509-DA4E-47E9-1A8A-CDC4F193A2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838" y="2933701"/>
            <a:ext cx="6385069" cy="480596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358</Words>
  <Application>Microsoft Office PowerPoint</Application>
  <PresentationFormat>ユーザー設定</PresentationFormat>
  <Paragraphs>48</Paragraphs>
  <Slides>6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4" baseType="lpstr">
      <vt:lpstr>Open Sans Bold</vt:lpstr>
      <vt:lpstr>Arial</vt:lpstr>
      <vt:lpstr>Open Sans</vt:lpstr>
      <vt:lpstr>Calibri</vt:lpstr>
      <vt:lpstr>游ゴシック</vt:lpstr>
      <vt:lpstr>HK Grotesk Bold</vt:lpstr>
      <vt:lpstr>HK Grotesk Light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Meeting Presentation</dc:title>
  <dc:creator>ichii-2</dc:creator>
  <cp:lastModifiedBy>ichii-2</cp:lastModifiedBy>
  <cp:revision>4</cp:revision>
  <dcterms:created xsi:type="dcterms:W3CDTF">2006-08-16T00:00:00Z</dcterms:created>
  <dcterms:modified xsi:type="dcterms:W3CDTF">2024-09-16T03:22:47Z</dcterms:modified>
  <dc:identifier>DAGF6Z8WePE</dc:identifier>
</cp:coreProperties>
</file>